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Override PartName="/customXml/itemProps22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3.svg" ContentType="image/svg+xml"/>
  <Override PartName="/ppt/media/image55.svg" ContentType="image/svg+xml"/>
  <Override PartName="/ppt/media/image58.svg" ContentType="image/svg+xml"/>
  <Override PartName="/ppt/media/image72.svg" ContentType="image/svg+xml"/>
  <Override PartName="/ppt/media/image75.svg" ContentType="image/svg+xml"/>
  <Override PartName="/ppt/media/image77.svg" ContentType="image/svg+xml"/>
  <Override PartName="/ppt/media/image79.svg" ContentType="image/svg+xml"/>
  <Override PartName="/ppt/media/image81.svg" ContentType="image/svg+xml"/>
  <Override PartName="/ppt/media/image83.svg" ContentType="image/svg+xml"/>
  <Override PartName="/ppt/media/image86.svg" ContentType="image/svg+xml"/>
  <Override PartName="/ppt/media/image88.svg" ContentType="image/svg+xml"/>
  <Override PartName="/ppt/media/image90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1" r:id="rId3"/>
    <p:sldMasterId id="2147483663" r:id="rId4"/>
  </p:sldMasterIdLst>
  <p:notesMasterIdLst>
    <p:notesMasterId r:id="rId25"/>
  </p:notesMasterIdLst>
  <p:sldIdLst>
    <p:sldId id="3322" r:id="rId5"/>
    <p:sldId id="259" r:id="rId6"/>
    <p:sldId id="3323" r:id="rId7"/>
    <p:sldId id="3363" r:id="rId8"/>
    <p:sldId id="3372" r:id="rId9"/>
    <p:sldId id="3364" r:id="rId10"/>
    <p:sldId id="3366" r:id="rId11"/>
    <p:sldId id="3367" r:id="rId12"/>
    <p:sldId id="3365" r:id="rId13"/>
    <p:sldId id="3324" r:id="rId14"/>
    <p:sldId id="3362" r:id="rId15"/>
    <p:sldId id="3374" r:id="rId16"/>
    <p:sldId id="3360" r:id="rId17"/>
    <p:sldId id="3376" r:id="rId18"/>
    <p:sldId id="3368" r:id="rId19"/>
    <p:sldId id="3377" r:id="rId20"/>
    <p:sldId id="3378" r:id="rId21"/>
    <p:sldId id="3379" r:id="rId22"/>
    <p:sldId id="3380" r:id="rId23"/>
    <p:sldId id="258" r:id="rId24"/>
  </p:sldIdLst>
  <p:sldSz cx="9144000" cy="5143500" type="screen16x9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3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C0F0"/>
    <a:srgbClr val="DFEAFA"/>
    <a:srgbClr val="E6F0FF"/>
    <a:srgbClr val="BCE2F5"/>
    <a:srgbClr val="0053A3"/>
    <a:srgbClr val="DB865D"/>
    <a:srgbClr val="55A2C8"/>
    <a:srgbClr val="EB611D"/>
    <a:srgbClr val="FB874F"/>
    <a:srgbClr val="209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E290DF-13DB-4926-9079-D67AA1998270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2"/>
              </a:solidFill>
              <a:prstDash val="solid"/>
            </a:ln>
          </a:left>
          <a:right>
            <a:ln w="9525" cmpd="sng">
              <a:solidFill>
                <a:schemeClr val="accent2"/>
              </a:solidFill>
              <a:prstDash val="solid"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insideH>
          <a:insideV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insideV>
        </a:tcBdr>
        <a:fill>
          <a:solidFill>
            <a:srgbClr val="FFFFFF"/>
          </a:solidFill>
        </a:fill>
      </a:tcStyle>
    </a:wholeTbl>
    <a:band2H>
      <a:tcTxStyle>
        <a:fontRef idx="none">
          <a:srgbClr val="08090C"/>
        </a:fontRef>
      </a:tcTxStyle>
      <a:tcStyle>
        <a:tcBdr/>
        <a:fill>
          <a:solidFill>
            <a:schemeClr val="accent2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2"/>
              </a:solidFill>
              <a:prstDash val="solid"/>
            </a:ln>
          </a:left>
          <a:right>
            <a:ln w="9525" cmpd="sng">
              <a:solidFill>
                <a:schemeClr val="accent2"/>
              </a:solidFill>
              <a:prstDash val="solid"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a:insideH>
          <a:insideV>
            <a:ln w="9525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a:insideV>
        </a:tcBdr>
        <a:fill>
          <a:solidFill>
            <a:schemeClr val="accent2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a:left>
          <a:right>
            <a:ln w="9525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 w="9525" cmpd="sng">
              <a:solidFill>
                <a:schemeClr val="accent2">
                  <a:lumMod val="40000"/>
                  <a:lumOff val="60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left>
          <a:right>
            <a:ln w="9525" cmpd="sng">
              <a:solidFill>
                <a:schemeClr val="accent2"/>
              </a:solidFill>
              <a:prstDash val="solid"/>
            </a:ln>
          </a:right>
          <a:top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2"/>
              </a:solidFill>
              <a:prstDash val="solid"/>
            </a:ln>
          </a:left>
          <a:right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right>
          <a:top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firstCol>
    <a:la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2"/>
              </a:solidFill>
              <a:prstDash val="solid"/>
            </a:ln>
          </a:left>
          <a:right>
            <a:ln w="9525" cmpd="sng">
              <a:solidFill>
                <a:schemeClr val="accent2"/>
              </a:solidFill>
              <a:prstDash val="solid"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seCell>
      <a:tcStyle>
        <a:tcBdr>
          <a:left>
            <a:ln>
              <a:noFill/>
            </a:ln>
          </a:left>
          <a:right>
            <a:ln w="9525" cmpd="sng">
              <a:solidFill>
                <a:schemeClr val="accent2"/>
              </a:solidFill>
              <a:prstDash val="solid"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eCell>
    <a:swCell>
      <a:tcTxStyle b="on">
        <a:fontRef idx="none">
          <a:schemeClr val="accent2"/>
        </a:fontRef>
      </a:tcTxStyle>
      <a:tcStyle>
        <a:tcBdr>
          <a:left>
            <a:ln w="9525" cmpd="sng">
              <a:solidFill>
                <a:schemeClr val="accent2"/>
              </a:solidFill>
              <a:prstDash val="solid"/>
            </a:ln>
          </a:left>
          <a:right>
            <a:ln>
              <a:noFill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swCell>
    <a:firstRow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2"/>
              </a:solidFill>
              <a:prstDash val="solid"/>
            </a:ln>
          </a:left>
          <a:right>
            <a:ln w="9525" cmpd="sng">
              <a:solidFill>
                <a:schemeClr val="accent2"/>
              </a:solidFill>
              <a:prstDash val="solid"/>
            </a:ln>
          </a:right>
          <a:top>
            <a:ln w="9525" cmpd="sng">
              <a:solidFill>
                <a:schemeClr val="accent2"/>
              </a:solidFill>
              <a:prstDash val="solid"/>
            </a:ln>
          </a:top>
          <a:bottom>
            <a:ln w="9525" cmpd="sng">
              <a:solidFill>
                <a:schemeClr val="accent2">
                  <a:lumMod val="34000"/>
                  <a:lumOff val="66000"/>
                </a:schemeClr>
              </a:solidFill>
              <a:prstDash val="solid"/>
            </a:ln>
          </a:bottom>
          <a:insideH>
            <a:ln>
              <a:noFill/>
            </a:ln>
          </a:insideH>
          <a:insideV>
            <a:ln w="9525" cmpd="sng">
              <a:solidFill>
                <a:srgbClr val="FFFFFF"/>
              </a:solidFill>
              <a:prstDash val="solid"/>
            </a:ln>
          </a:insideV>
        </a:tcBdr>
        <a:fill>
          <a:solidFill>
            <a:schemeClr val="accent2">
              <a:lumMod val="20000"/>
              <a:lumOff val="80000"/>
            </a:schemeClr>
          </a:solidFill>
        </a:fill>
      </a:tcStyle>
    </a:firstRow>
  </a:tblStyle>
  <a:tblStyle styleId="{AB6FED9F-0A12-4793-8318-41A2AB0862CE}" styleName="表样式 1">
    <a:wholeTbl>
      <a:tcTxStyle>
        <a:fontRef idx="none">
          <a:srgbClr val="000000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bg1"/>
          </a:solidFill>
        </a:fill>
      </a:tcStyle>
    </a:band2V>
    <a:lastCol>
      <a:tcTxStyle b="on"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468" y="56"/>
      </p:cViewPr>
      <p:guideLst>
        <p:guide orient="horz" pos="1813"/>
        <p:guide pos="289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tags" Target="tags/tag222.xml"/><Relationship Id="rId30" Type="http://schemas.openxmlformats.org/officeDocument/2006/relationships/customXml" Target="../customXml/item1.xml"/><Relationship Id="rId3" Type="http://schemas.openxmlformats.org/officeDocument/2006/relationships/slideMaster" Target="slideMasters/slideMaster2.xml"/><Relationship Id="rId29" Type="http://schemas.openxmlformats.org/officeDocument/2006/relationships/customXmlProps" Target="../customXml/itemProps22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0887-90C8-4265-B1DC-A7986927F4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CFC4E-1634-4543-A591-C3D5A2F95D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tags" Target="../tags/tag71.xml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19135" y="-635"/>
            <a:ext cx="493395" cy="772160"/>
          </a:xfrm>
          <a:prstGeom prst="rect">
            <a:avLst/>
          </a:prstGeom>
          <a:solidFill>
            <a:srgbClr val="EB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 descr="未标题-2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410" y="296545"/>
            <a:ext cx="546100" cy="54165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416" y="183899"/>
            <a:ext cx="7886700" cy="563562"/>
          </a:xfrm>
          <a:prstGeom prst="rect">
            <a:avLst/>
          </a:prstGeom>
        </p:spPr>
        <p:txBody>
          <a:bodyPr/>
          <a:lstStyle>
            <a:lvl1pPr>
              <a:defRPr sz="2800" kern="0" spc="0" baseline="0">
                <a:solidFill>
                  <a:srgbClr val="EB611D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166604"/>
            <a:ext cx="3924808" cy="345660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604"/>
            <a:ext cx="3920400" cy="345660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6300" y="456380"/>
            <a:ext cx="8226900" cy="52929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920"/>
            <a:ext cx="783000" cy="377256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920"/>
            <a:ext cx="6876900" cy="377256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580602"/>
            <a:ext cx="8229600" cy="411281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1863326"/>
            <a:ext cx="7349400" cy="76423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670767"/>
            <a:ext cx="7349400" cy="353762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 descr="国轩高科LOGO英文版上下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1474" y="258649"/>
            <a:ext cx="740569" cy="7992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19135" y="-635"/>
            <a:ext cx="493395" cy="772160"/>
          </a:xfrm>
          <a:prstGeom prst="rect">
            <a:avLst/>
          </a:prstGeom>
          <a:solidFill>
            <a:srgbClr val="EB6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6" name="图片 5" descr="未标题-2-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33410" y="296545"/>
            <a:ext cx="546100" cy="541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国轩LOGO-英文版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081" y="293898"/>
            <a:ext cx="1396841" cy="4815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6097"/>
            <a:ext cx="3882600" cy="356192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6097"/>
            <a:ext cx="3882600" cy="356192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2088"/>
            <a:ext cx="4006800" cy="28625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483"/>
            <a:ext cx="4006800" cy="28625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416" y="183899"/>
            <a:ext cx="7886700" cy="563562"/>
          </a:xfrm>
          <a:prstGeom prst="rect">
            <a:avLst/>
          </a:prstGeom>
        </p:spPr>
        <p:txBody>
          <a:bodyPr/>
          <a:lstStyle>
            <a:lvl1pPr>
              <a:defRPr sz="2800" kern="0" spc="0" baseline="0">
                <a:solidFill>
                  <a:srgbClr val="EB611D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248" y="1166540"/>
            <a:ext cx="3924776" cy="345675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166604"/>
            <a:ext cx="3920400" cy="345660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456300" y="456380"/>
            <a:ext cx="8226900" cy="52929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685920"/>
            <a:ext cx="783000" cy="377256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685920"/>
            <a:ext cx="6876900" cy="3772560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580602"/>
            <a:ext cx="8229600" cy="411281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1863326"/>
            <a:ext cx="7349400" cy="76423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2670767"/>
            <a:ext cx="7349400" cy="353762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899100" y="685920"/>
            <a:ext cx="7349400" cy="192813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899100" y="2670767"/>
            <a:ext cx="7349400" cy="110449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117996"/>
            <a:ext cx="8226900" cy="3570024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2886805"/>
            <a:ext cx="5826600" cy="575201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3462006"/>
            <a:ext cx="5826600" cy="650814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126097"/>
            <a:ext cx="3882600" cy="3561923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126097"/>
            <a:ext cx="3882600" cy="3561923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072088"/>
            <a:ext cx="4006800" cy="28625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066483"/>
            <a:ext cx="4006800" cy="28625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390743"/>
            <a:ext cx="4006800" cy="329727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456380"/>
            <a:ext cx="8226900" cy="529293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459000" y="4736628"/>
            <a:ext cx="2025000" cy="237642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36628"/>
            <a:ext cx="2970000" cy="237642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658200" y="4736628"/>
            <a:ext cx="2025000" cy="237642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tags" Target="../tags/tag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3" Type="http://schemas.openxmlformats.org/officeDocument/2006/relationships/theme" Target="../theme/theme2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tags" Target="../tags/tag96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5741" y="4824051"/>
            <a:ext cx="87125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5"/>
          <p:cNvSpPr>
            <a:spLocks noChangeArrowheads="1"/>
          </p:cNvSpPr>
          <p:nvPr userDrawn="1"/>
        </p:nvSpPr>
        <p:spPr bwMode="auto">
          <a:xfrm>
            <a:off x="3949953" y="4838032"/>
            <a:ext cx="7985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fld id="{AD30A121-15D6-4B11-95B9-92EECBAE41E0}" type="slidenum">
              <a:rPr lang="zh-CN" altLang="en-US" sz="1000" b="1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sym typeface="Calibri" panose="020F0502020204030204" pitchFamily="34" charset="0"/>
              </a:rPr>
            </a:fld>
            <a:endParaRPr lang="en-US" altLang="zh-CN" sz="1000" b="1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sym typeface="Calibri" panose="020F0502020204030204" pitchFamily="34" charset="0"/>
            </a:endParaRPr>
          </a:p>
        </p:txBody>
      </p:sp>
    </p:spTree>
    <p:custDataLst>
      <p:tags r:id="rId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770" algn="l"/>
          <a:tab pos="1207770" algn="l"/>
          <a:tab pos="1207770" algn="l"/>
          <a:tab pos="1207770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770" algn="l"/>
          <a:tab pos="1207770" algn="l"/>
          <a:tab pos="1207770" algn="l"/>
          <a:tab pos="1207770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215741" y="4810014"/>
            <a:ext cx="871251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770" algn="l"/>
          <a:tab pos="1207770" algn="l"/>
          <a:tab pos="1207770" algn="l"/>
          <a:tab pos="1207770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82.xml"/><Relationship Id="rId2" Type="http://schemas.openxmlformats.org/officeDocument/2006/relationships/image" Target="../media/image7.png"/><Relationship Id="rId1" Type="http://schemas.openxmlformats.org/officeDocument/2006/relationships/tags" Target="../tags/tag18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4" Type="http://schemas.openxmlformats.org/officeDocument/2006/relationships/slideLayout" Target="../slideLayouts/slideLayout1.xml"/><Relationship Id="rId23" Type="http://schemas.openxmlformats.org/officeDocument/2006/relationships/tags" Target="../tags/tag205.xml"/><Relationship Id="rId22" Type="http://schemas.openxmlformats.org/officeDocument/2006/relationships/tags" Target="../tags/tag204.xml"/><Relationship Id="rId21" Type="http://schemas.openxmlformats.org/officeDocument/2006/relationships/tags" Target="../tags/tag203.xml"/><Relationship Id="rId20" Type="http://schemas.openxmlformats.org/officeDocument/2006/relationships/tags" Target="../tags/tag202.xml"/><Relationship Id="rId2" Type="http://schemas.openxmlformats.org/officeDocument/2006/relationships/tags" Target="../tags/tag184.xml"/><Relationship Id="rId19" Type="http://schemas.openxmlformats.org/officeDocument/2006/relationships/tags" Target="../tags/tag201.xml"/><Relationship Id="rId18" Type="http://schemas.openxmlformats.org/officeDocument/2006/relationships/tags" Target="../tags/tag200.xml"/><Relationship Id="rId17" Type="http://schemas.openxmlformats.org/officeDocument/2006/relationships/tags" Target="../tags/tag199.xml"/><Relationship Id="rId16" Type="http://schemas.openxmlformats.org/officeDocument/2006/relationships/tags" Target="../tags/tag198.xml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tags" Target="../tags/tag195.xml"/><Relationship Id="rId12" Type="http://schemas.openxmlformats.org/officeDocument/2006/relationships/tags" Target="../tags/tag19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tags" Target="../tags/tag18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8.xml"/><Relationship Id="rId2" Type="http://schemas.openxmlformats.org/officeDocument/2006/relationships/image" Target="../media/image7.png"/><Relationship Id="rId1" Type="http://schemas.openxmlformats.org/officeDocument/2006/relationships/tags" Target="../tags/tag20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66.png"/><Relationship Id="rId12" Type="http://schemas.openxmlformats.org/officeDocument/2006/relationships/image" Target="../media/image65.jpeg"/><Relationship Id="rId11" Type="http://schemas.openxmlformats.org/officeDocument/2006/relationships/image" Target="../media/image64.jpeg"/><Relationship Id="rId10" Type="http://schemas.openxmlformats.org/officeDocument/2006/relationships/tags" Target="../tags/tag219.xml"/><Relationship Id="rId1" Type="http://schemas.openxmlformats.org/officeDocument/2006/relationships/tags" Target="../tags/tag210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0.jpeg"/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svg"/><Relationship Id="rId8" Type="http://schemas.openxmlformats.org/officeDocument/2006/relationships/image" Target="../media/image78.png"/><Relationship Id="rId7" Type="http://schemas.openxmlformats.org/officeDocument/2006/relationships/image" Target="../media/image77.svg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3" Type="http://schemas.openxmlformats.org/officeDocument/2006/relationships/image" Target="../media/image73.jpeg"/><Relationship Id="rId2" Type="http://schemas.openxmlformats.org/officeDocument/2006/relationships/image" Target="../media/image72.svg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83.svg"/><Relationship Id="rId12" Type="http://schemas.openxmlformats.org/officeDocument/2006/relationships/image" Target="../media/image82.png"/><Relationship Id="rId11" Type="http://schemas.openxmlformats.org/officeDocument/2006/relationships/image" Target="../media/image81.svg"/><Relationship Id="rId10" Type="http://schemas.openxmlformats.org/officeDocument/2006/relationships/image" Target="../media/image80.png"/><Relationship Id="rId1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0.svg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220.xml"/><Relationship Id="rId2" Type="http://schemas.openxmlformats.org/officeDocument/2006/relationships/image" Target="../media/image91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image" Target="../media/image7.png"/><Relationship Id="rId1" Type="http://schemas.openxmlformats.org/officeDocument/2006/relationships/tags" Target="../tags/tag10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jpeg"/><Relationship Id="rId7" Type="http://schemas.openxmlformats.org/officeDocument/2006/relationships/image" Target="../media/image10.pn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image" Target="../media/image9.png"/><Relationship Id="rId3" Type="http://schemas.openxmlformats.org/officeDocument/2006/relationships/tags" Target="../tags/tag109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24.png"/><Relationship Id="rId26" Type="http://schemas.openxmlformats.org/officeDocument/2006/relationships/image" Target="../media/image23.png"/><Relationship Id="rId25" Type="http://schemas.openxmlformats.org/officeDocument/2006/relationships/image" Target="../media/image22.png"/><Relationship Id="rId24" Type="http://schemas.openxmlformats.org/officeDocument/2006/relationships/image" Target="../media/image21.png"/><Relationship Id="rId23" Type="http://schemas.openxmlformats.org/officeDocument/2006/relationships/image" Target="../media/image20.jpeg"/><Relationship Id="rId22" Type="http://schemas.openxmlformats.org/officeDocument/2006/relationships/image" Target="../media/image19.jpeg"/><Relationship Id="rId21" Type="http://schemas.openxmlformats.org/officeDocument/2006/relationships/image" Target="../media/image18.jpeg"/><Relationship Id="rId20" Type="http://schemas.openxmlformats.org/officeDocument/2006/relationships/image" Target="../media/image17.jpeg"/><Relationship Id="rId2" Type="http://schemas.openxmlformats.org/officeDocument/2006/relationships/image" Target="../media/image8.png"/><Relationship Id="rId19" Type="http://schemas.openxmlformats.org/officeDocument/2006/relationships/image" Target="../media/image16.jpeg"/><Relationship Id="rId18" Type="http://schemas.openxmlformats.org/officeDocument/2006/relationships/image" Target="../media/image15.png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image" Target="../media/image14.jpeg"/><Relationship Id="rId13" Type="http://schemas.openxmlformats.org/officeDocument/2006/relationships/tags" Target="../tags/tag114.xml"/><Relationship Id="rId12" Type="http://schemas.openxmlformats.org/officeDocument/2006/relationships/image" Target="../media/image13.jpeg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svg"/><Relationship Id="rId8" Type="http://schemas.openxmlformats.org/officeDocument/2006/relationships/image" Target="../media/image31.png"/><Relationship Id="rId7" Type="http://schemas.openxmlformats.org/officeDocument/2006/relationships/image" Target="../media/image30.svg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9.png"/><Relationship Id="rId16" Type="http://schemas.openxmlformats.org/officeDocument/2006/relationships/image" Target="../media/image38.svg"/><Relationship Id="rId15" Type="http://schemas.openxmlformats.org/officeDocument/2006/relationships/image" Target="../media/image37.png"/><Relationship Id="rId14" Type="http://schemas.openxmlformats.org/officeDocument/2006/relationships/tags" Target="../tags/tag119.xml"/><Relationship Id="rId13" Type="http://schemas.openxmlformats.org/officeDocument/2006/relationships/image" Target="../media/image36.svg"/><Relationship Id="rId12" Type="http://schemas.openxmlformats.org/officeDocument/2006/relationships/image" Target="../media/image35.png"/><Relationship Id="rId11" Type="http://schemas.openxmlformats.org/officeDocument/2006/relationships/image" Target="../media/image34.svg"/><Relationship Id="rId10" Type="http://schemas.openxmlformats.org/officeDocument/2006/relationships/image" Target="../media/image33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8.xml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0" Type="http://schemas.openxmlformats.org/officeDocument/2006/relationships/slideLayout" Target="../slideLayouts/slideLayout1.xml"/><Relationship Id="rId6" Type="http://schemas.openxmlformats.org/officeDocument/2006/relationships/tags" Target="../tags/tag125.xml"/><Relationship Id="rId59" Type="http://schemas.openxmlformats.org/officeDocument/2006/relationships/tags" Target="../tags/tag162.xml"/><Relationship Id="rId58" Type="http://schemas.openxmlformats.org/officeDocument/2006/relationships/tags" Target="../tags/tag161.xml"/><Relationship Id="rId57" Type="http://schemas.openxmlformats.org/officeDocument/2006/relationships/image" Target="../media/image55.svg"/><Relationship Id="rId56" Type="http://schemas.openxmlformats.org/officeDocument/2006/relationships/image" Target="../media/image54.png"/><Relationship Id="rId55" Type="http://schemas.openxmlformats.org/officeDocument/2006/relationships/tags" Target="../tags/tag160.xml"/><Relationship Id="rId54" Type="http://schemas.openxmlformats.org/officeDocument/2006/relationships/tags" Target="../tags/tag159.xml"/><Relationship Id="rId53" Type="http://schemas.openxmlformats.org/officeDocument/2006/relationships/tags" Target="../tags/tag158.xml"/><Relationship Id="rId52" Type="http://schemas.openxmlformats.org/officeDocument/2006/relationships/tags" Target="../tags/tag157.xml"/><Relationship Id="rId51" Type="http://schemas.openxmlformats.org/officeDocument/2006/relationships/image" Target="../media/image53.svg"/><Relationship Id="rId50" Type="http://schemas.openxmlformats.org/officeDocument/2006/relationships/image" Target="../media/image52.png"/><Relationship Id="rId5" Type="http://schemas.openxmlformats.org/officeDocument/2006/relationships/tags" Target="../tags/tag124.xml"/><Relationship Id="rId49" Type="http://schemas.openxmlformats.org/officeDocument/2006/relationships/tags" Target="../tags/tag156.xml"/><Relationship Id="rId48" Type="http://schemas.openxmlformats.org/officeDocument/2006/relationships/tags" Target="../tags/tag155.xml"/><Relationship Id="rId47" Type="http://schemas.openxmlformats.org/officeDocument/2006/relationships/tags" Target="../tags/tag154.xml"/><Relationship Id="rId46" Type="http://schemas.openxmlformats.org/officeDocument/2006/relationships/tags" Target="../tags/tag153.xml"/><Relationship Id="rId45" Type="http://schemas.openxmlformats.org/officeDocument/2006/relationships/image" Target="../media/image51.svg"/><Relationship Id="rId44" Type="http://schemas.openxmlformats.org/officeDocument/2006/relationships/image" Target="../media/image50.png"/><Relationship Id="rId43" Type="http://schemas.openxmlformats.org/officeDocument/2006/relationships/tags" Target="../tags/tag152.xml"/><Relationship Id="rId42" Type="http://schemas.openxmlformats.org/officeDocument/2006/relationships/tags" Target="../tags/tag151.xml"/><Relationship Id="rId41" Type="http://schemas.openxmlformats.org/officeDocument/2006/relationships/tags" Target="../tags/tag150.xml"/><Relationship Id="rId40" Type="http://schemas.openxmlformats.org/officeDocument/2006/relationships/tags" Target="../tags/tag149.xml"/><Relationship Id="rId4" Type="http://schemas.openxmlformats.org/officeDocument/2006/relationships/tags" Target="../tags/tag123.xml"/><Relationship Id="rId39" Type="http://schemas.openxmlformats.org/officeDocument/2006/relationships/image" Target="../media/image49.svg"/><Relationship Id="rId38" Type="http://schemas.openxmlformats.org/officeDocument/2006/relationships/image" Target="../media/image48.png"/><Relationship Id="rId37" Type="http://schemas.openxmlformats.org/officeDocument/2006/relationships/tags" Target="../tags/tag148.xml"/><Relationship Id="rId36" Type="http://schemas.openxmlformats.org/officeDocument/2006/relationships/tags" Target="../tags/tag147.xml"/><Relationship Id="rId35" Type="http://schemas.openxmlformats.org/officeDocument/2006/relationships/tags" Target="../tags/tag146.xml"/><Relationship Id="rId34" Type="http://schemas.openxmlformats.org/officeDocument/2006/relationships/tags" Target="../tags/tag145.xml"/><Relationship Id="rId33" Type="http://schemas.openxmlformats.org/officeDocument/2006/relationships/image" Target="../media/image47.svg"/><Relationship Id="rId32" Type="http://schemas.openxmlformats.org/officeDocument/2006/relationships/image" Target="../media/image46.png"/><Relationship Id="rId31" Type="http://schemas.openxmlformats.org/officeDocument/2006/relationships/tags" Target="../tags/tag144.xml"/><Relationship Id="rId30" Type="http://schemas.openxmlformats.org/officeDocument/2006/relationships/tags" Target="../tags/tag143.xml"/><Relationship Id="rId3" Type="http://schemas.openxmlformats.org/officeDocument/2006/relationships/tags" Target="../tags/tag122.xml"/><Relationship Id="rId29" Type="http://schemas.openxmlformats.org/officeDocument/2006/relationships/tags" Target="../tags/tag142.xml"/><Relationship Id="rId28" Type="http://schemas.openxmlformats.org/officeDocument/2006/relationships/tags" Target="../tags/tag141.xml"/><Relationship Id="rId27" Type="http://schemas.openxmlformats.org/officeDocument/2006/relationships/tags" Target="../tags/tag140.xml"/><Relationship Id="rId26" Type="http://schemas.openxmlformats.org/officeDocument/2006/relationships/image" Target="../media/image45.svg"/><Relationship Id="rId25" Type="http://schemas.openxmlformats.org/officeDocument/2006/relationships/image" Target="../media/image44.png"/><Relationship Id="rId24" Type="http://schemas.openxmlformats.org/officeDocument/2006/relationships/tags" Target="../tags/tag139.xml"/><Relationship Id="rId23" Type="http://schemas.openxmlformats.org/officeDocument/2006/relationships/tags" Target="../tags/tag138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21.xml"/><Relationship Id="rId19" Type="http://schemas.openxmlformats.org/officeDocument/2006/relationships/image" Target="../media/image43.svg"/><Relationship Id="rId18" Type="http://schemas.openxmlformats.org/officeDocument/2006/relationships/image" Target="../media/image42.png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image" Target="../media/image41.svg"/><Relationship Id="rId11" Type="http://schemas.openxmlformats.org/officeDocument/2006/relationships/image" Target="../media/image40.png"/><Relationship Id="rId10" Type="http://schemas.openxmlformats.org/officeDocument/2006/relationships/tags" Target="../tags/tag129.xml"/><Relationship Id="rId1" Type="http://schemas.openxmlformats.org/officeDocument/2006/relationships/tags" Target="../tags/tag12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tags" Target="../tags/tag165.xml"/><Relationship Id="rId3" Type="http://schemas.openxmlformats.org/officeDocument/2006/relationships/image" Target="../media/image56.png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image" Target="../media/image61.png"/><Relationship Id="rId7" Type="http://schemas.openxmlformats.org/officeDocument/2006/relationships/tags" Target="../tags/tag172.xml"/><Relationship Id="rId6" Type="http://schemas.openxmlformats.org/officeDocument/2006/relationships/image" Target="../media/image60.png"/><Relationship Id="rId5" Type="http://schemas.openxmlformats.org/officeDocument/2006/relationships/tags" Target="../tags/tag171.xml"/><Relationship Id="rId4" Type="http://schemas.openxmlformats.org/officeDocument/2006/relationships/image" Target="../media/image59.png"/><Relationship Id="rId3" Type="http://schemas.openxmlformats.org/officeDocument/2006/relationships/tags" Target="../tags/tag170.xml"/><Relationship Id="rId2" Type="http://schemas.openxmlformats.org/officeDocument/2006/relationships/tags" Target="../tags/tag169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image" Target="../media/image63.png"/><Relationship Id="rId11" Type="http://schemas.openxmlformats.org/officeDocument/2006/relationships/tags" Target="../tags/tag174.xml"/><Relationship Id="rId10" Type="http://schemas.openxmlformats.org/officeDocument/2006/relationships/image" Target="../media/image62.wmf"/><Relationship Id="rId1" Type="http://schemas.openxmlformats.org/officeDocument/2006/relationships/tags" Target="../tags/tag16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23570" y="1243330"/>
            <a:ext cx="7744460" cy="69977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sz="2400">
                <a:solidFill>
                  <a:srgbClr val="EB611D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锂离子电池正极材料磁性异物测试方法开发与</a:t>
            </a:r>
            <a:endParaRPr lang="zh-CN" altLang="en-US" sz="2400">
              <a:solidFill>
                <a:srgbClr val="EB611D"/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2400">
                <a:solidFill>
                  <a:srgbClr val="EB611D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产业化应用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B611D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3449796" y="3470249"/>
            <a:ext cx="2243614" cy="327660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7185" algn="l"/>
                <a:tab pos="1607185" algn="l"/>
                <a:tab pos="1607185" algn="l"/>
                <a:tab pos="160718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汇报人：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杨雪哲</a:t>
            </a:r>
            <a:endParaRPr kumimoji="0" lang="zh-CN" altLang="en-US" sz="1600" b="1" i="0" u="none" strike="noStrike" kern="1200" cap="none" spc="1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副标题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866390" y="4220210"/>
            <a:ext cx="3410585" cy="327660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7185" algn="l"/>
                <a:tab pos="1607185" algn="l"/>
                <a:tab pos="1607185" algn="l"/>
                <a:tab pos="160718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汇报时间：</a:t>
            </a:r>
            <a:r>
              <a:rPr kumimoji="0" lang="en-US" altLang="zh-CN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2026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21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endParaRPr kumimoji="0" lang="zh-CN" altLang="en-US" sz="1600" b="1" i="0" u="none" strike="noStrike" kern="1200" cap="none" spc="1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副标题 2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3042920" y="3095625"/>
            <a:ext cx="2991485" cy="327660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7185" algn="l"/>
                <a:tab pos="1607185" algn="l"/>
                <a:tab pos="1607185" algn="l"/>
                <a:tab pos="160718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汇报部门：</a:t>
            </a:r>
            <a:r>
              <a:rPr kumimoji="0" lang="en-US" altLang="zh-CN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LJC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检测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验证部</a:t>
            </a:r>
            <a:endParaRPr kumimoji="0" lang="zh-CN" altLang="en-US" sz="1600" b="1" i="0" u="none" strike="noStrike" kern="1200" cap="none" spc="1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副标题 2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3449796" y="3844899"/>
            <a:ext cx="2243614" cy="327660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7185" algn="l"/>
                <a:tab pos="1607185" algn="l"/>
                <a:tab pos="1607185" algn="l"/>
                <a:tab pos="160718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项目负责人：</a:t>
            </a:r>
            <a:r>
              <a:rPr kumimoji="0" lang="zh-CN" altLang="en-US" sz="1600" b="1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方琴凤</a:t>
            </a:r>
            <a:endParaRPr kumimoji="0" lang="zh-CN" altLang="en-US" sz="1600" b="1" i="0" u="none" strike="noStrike" kern="1200" cap="none" spc="15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41641" y="1967458"/>
            <a:ext cx="3677697" cy="699611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300" spc="0" dirty="0">
                <a:solidFill>
                  <a:srgbClr val="EB611D"/>
                </a:solidFill>
              </a:rPr>
              <a:t>二、</a:t>
            </a:r>
            <a:r>
              <a:rPr lang="zh-CN" altLang="en-US" sz="2300" spc="0" dirty="0">
                <a:solidFill>
                  <a:srgbClr val="EB611D"/>
                </a:solidFill>
                <a:sym typeface="+mn-ea"/>
              </a:rPr>
              <a:t>预期成果目标</a:t>
            </a:r>
            <a:endParaRPr lang="zh-CN" altLang="en-US" sz="2300" spc="0" dirty="0">
              <a:solidFill>
                <a:srgbClr val="EB611D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20789" y="1603984"/>
            <a:ext cx="5328000" cy="1224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7" name="组合 16"/>
          <p:cNvGrpSpPr/>
          <p:nvPr/>
        </p:nvGrpSpPr>
        <p:grpSpPr>
          <a:xfrm>
            <a:off x="3619811" y="1014386"/>
            <a:ext cx="3137059" cy="3115628"/>
            <a:chOff x="6531" y="2245"/>
            <a:chExt cx="7206" cy="7206"/>
          </a:xfrm>
        </p:grpSpPr>
        <p:pic>
          <p:nvPicPr>
            <p:cNvPr id="18" name="图片 17" descr="资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1" y="2245"/>
              <a:ext cx="7206" cy="7206"/>
            </a:xfrm>
            <a:prstGeom prst="rect">
              <a:avLst/>
            </a:prstGeom>
          </p:spPr>
        </p:pic>
        <p:pic>
          <p:nvPicPr>
            <p:cNvPr id="19" name="图片 18" descr="资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1" y="2245"/>
              <a:ext cx="7206" cy="7206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85" y="0"/>
            <a:ext cx="256921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二、预期成果</a:t>
            </a:r>
            <a:r>
              <a:rPr lang="zh-CN" altLang="en-US" sz="2000" kern="1200" dirty="0">
                <a:latin typeface="Arial" panose="020B0604020202020204" pitchFamily="34" charset="0"/>
              </a:rPr>
              <a:t>目标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342900" y="303530"/>
            <a:ext cx="79641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just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项目预期研究与成果（</a:t>
            </a:r>
            <a:r>
              <a:rPr lang="zh-CN" alt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周期</a:t>
            </a:r>
            <a:r>
              <a:rPr 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9个月）</a:t>
            </a:r>
            <a:r>
              <a:rPr 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项研究</a:t>
            </a:r>
            <a:r>
              <a:rPr lang="zh-CN" altLang="en-US" sz="1600" b="1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4大难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</a:t>
            </a:r>
            <a:r>
              <a:rPr lang="zh-CN" altLang="en-US" sz="1600" b="1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重优化</a:t>
            </a:r>
            <a:r>
              <a:rPr lang="zh-CN" altLang="en-US" sz="1600" b="1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zh-CN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</a:t>
            </a:r>
            <a:r>
              <a:rPr lang="en-US" altLang="zh-CN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个阶段</a:t>
            </a:r>
            <a:endParaRPr lang="en-US" altLang="zh-CN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5" name="组合 54"/>
          <p:cNvGrpSpPr/>
          <p:nvPr>
            <p:custDataLst>
              <p:tags r:id="rId2"/>
            </p:custDataLst>
          </p:nvPr>
        </p:nvGrpSpPr>
        <p:grpSpPr>
          <a:xfrm>
            <a:off x="165735" y="887095"/>
            <a:ext cx="8780145" cy="3889311"/>
            <a:chOff x="0" y="666"/>
            <a:chExt cx="19200" cy="9245"/>
          </a:xfrm>
        </p:grpSpPr>
        <p:sp>
          <p:nvSpPr>
            <p:cNvPr id="56" name="矩形 55"/>
            <p:cNvSpPr/>
            <p:nvPr>
              <p:custDataLst>
                <p:tags r:id="rId3"/>
              </p:custDataLst>
            </p:nvPr>
          </p:nvSpPr>
          <p:spPr>
            <a:xfrm>
              <a:off x="0" y="5096"/>
              <a:ext cx="19200" cy="96"/>
            </a:xfrm>
            <a:prstGeom prst="rect">
              <a:avLst/>
            </a:prstGeom>
            <a:solidFill>
              <a:srgbClr val="0053A3"/>
            </a:solidFill>
            <a:ln>
              <a:noFill/>
            </a:ln>
          </p:spPr>
          <p:style>
            <a:lnRef idx="1">
              <a:srgbClr val="FFCA08"/>
            </a:lnRef>
            <a:fillRef idx="3">
              <a:srgbClr val="FFCA08"/>
            </a:fillRef>
            <a:effectRef idx="2">
              <a:srgbClr val="FFCA0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椭圆 56"/>
            <p:cNvSpPr/>
            <p:nvPr>
              <p:custDataLst>
                <p:tags r:id="rId4"/>
              </p:custDataLst>
            </p:nvPr>
          </p:nvSpPr>
          <p:spPr>
            <a:xfrm>
              <a:off x="2203" y="4835"/>
              <a:ext cx="573" cy="573"/>
            </a:xfrm>
            <a:prstGeom prst="ellipse">
              <a:avLst/>
            </a:prstGeom>
            <a:solidFill>
              <a:srgbClr val="0053A3"/>
            </a:solidFill>
            <a:ln>
              <a:noFill/>
            </a:ln>
          </p:spPr>
          <p:style>
            <a:lnRef idx="1">
              <a:srgbClr val="FFCA08"/>
            </a:lnRef>
            <a:fillRef idx="3">
              <a:srgbClr val="FFCA08"/>
            </a:fillRef>
            <a:effectRef idx="2">
              <a:srgbClr val="FFCA0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5"/>
              </p:custDataLst>
            </p:nvPr>
          </p:nvSpPr>
          <p:spPr>
            <a:xfrm>
              <a:off x="6045" y="4835"/>
              <a:ext cx="573" cy="573"/>
            </a:xfrm>
            <a:prstGeom prst="ellipse">
              <a:avLst/>
            </a:prstGeom>
            <a:solidFill>
              <a:srgbClr val="DB865D"/>
            </a:solidFill>
            <a:ln>
              <a:noFill/>
            </a:ln>
          </p:spPr>
          <p:style>
            <a:lnRef idx="1">
              <a:srgbClr val="FFCA08"/>
            </a:lnRef>
            <a:fillRef idx="3">
              <a:srgbClr val="FFCA08"/>
            </a:fillRef>
            <a:effectRef idx="2">
              <a:srgbClr val="FFCA0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9" name="椭圆 58"/>
            <p:cNvSpPr/>
            <p:nvPr>
              <p:custDataLst>
                <p:tags r:id="rId6"/>
              </p:custDataLst>
            </p:nvPr>
          </p:nvSpPr>
          <p:spPr>
            <a:xfrm>
              <a:off x="9887" y="4835"/>
              <a:ext cx="573" cy="573"/>
            </a:xfrm>
            <a:prstGeom prst="ellipse">
              <a:avLst/>
            </a:prstGeom>
            <a:solidFill>
              <a:srgbClr val="0053A3"/>
            </a:solidFill>
            <a:ln>
              <a:noFill/>
            </a:ln>
          </p:spPr>
          <p:style>
            <a:lnRef idx="1">
              <a:srgbClr val="FFCA08"/>
            </a:lnRef>
            <a:fillRef idx="3">
              <a:srgbClr val="FFCA08"/>
            </a:fillRef>
            <a:effectRef idx="2">
              <a:srgbClr val="FFCA0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0" name="椭圆 59"/>
            <p:cNvSpPr/>
            <p:nvPr>
              <p:custDataLst>
                <p:tags r:id="rId7"/>
              </p:custDataLst>
            </p:nvPr>
          </p:nvSpPr>
          <p:spPr>
            <a:xfrm>
              <a:off x="13729" y="4835"/>
              <a:ext cx="573" cy="573"/>
            </a:xfrm>
            <a:prstGeom prst="ellipse">
              <a:avLst/>
            </a:prstGeom>
            <a:solidFill>
              <a:srgbClr val="DB865D"/>
            </a:solidFill>
            <a:ln>
              <a:noFill/>
            </a:ln>
          </p:spPr>
          <p:style>
            <a:lnRef idx="1">
              <a:srgbClr val="FFCA08"/>
            </a:lnRef>
            <a:fillRef idx="3">
              <a:srgbClr val="FFCA08"/>
            </a:fillRef>
            <a:effectRef idx="2">
              <a:srgbClr val="FFCA08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kumimoji="1"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1" name="组合 60"/>
            <p:cNvGrpSpPr/>
            <p:nvPr>
              <p:custDataLst>
                <p:tags r:id="rId8"/>
              </p:custDataLst>
            </p:nvPr>
          </p:nvGrpSpPr>
          <p:grpSpPr>
            <a:xfrm>
              <a:off x="1655" y="6017"/>
              <a:ext cx="4907" cy="3788"/>
              <a:chOff x="1050836" y="3820884"/>
              <a:chExt cx="3115884" cy="2405855"/>
            </a:xfrm>
          </p:grpSpPr>
          <p:sp>
            <p:nvSpPr>
              <p:cNvPr id="62" name="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1050836" y="3820884"/>
                <a:ext cx="3115884" cy="2405855"/>
              </a:xfrm>
              <a:custGeom>
                <a:avLst/>
                <a:gdLst/>
                <a:ahLst/>
                <a:cxnLst/>
                <a:rect l="l" t="t" r="r" b="b"/>
                <a:pathLst>
                  <a:path w="2141035" h="1354104">
                    <a:moveTo>
                      <a:pt x="388870" y="0"/>
                    </a:moveTo>
                    <a:lnTo>
                      <a:pt x="483871" y="115465"/>
                    </a:lnTo>
                    <a:lnTo>
                      <a:pt x="2141035" y="115465"/>
                    </a:lnTo>
                    <a:lnTo>
                      <a:pt x="2141035" y="1354104"/>
                    </a:lnTo>
                    <a:lnTo>
                      <a:pt x="0" y="1354104"/>
                    </a:lnTo>
                    <a:lnTo>
                      <a:pt x="0" y="115465"/>
                    </a:lnTo>
                    <a:lnTo>
                      <a:pt x="293869" y="115465"/>
                    </a:lnTo>
                    <a:close/>
                  </a:path>
                </a:pathLst>
              </a:custGeom>
              <a:solidFill>
                <a:srgbClr val="2094CE">
                  <a:alpha val="66000"/>
                </a:srgb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rgbClr val="FFCA08"/>
              </a:lnRef>
              <a:fillRef idx="3">
                <a:srgbClr val="FFCA08"/>
              </a:fillRef>
              <a:effectRef idx="2">
                <a:srgbClr val="FFCA08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4" name="文本框 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106382" y="3979997"/>
                <a:ext cx="3004792" cy="138121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 fontAlgn="auto">
                  <a:lnSpc>
                    <a:spcPts val="1400"/>
                  </a:lnSpc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高效磁分离：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攻关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核心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技术，捕获弱磁性超痕量颗粒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indent="0" algn="l" fontAlgn="auto">
                  <a:lnSpc>
                    <a:spcPts val="14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自动化集成：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融合磁分离与成分分析，实现无人值守操作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indent="0" algn="l" fontAlgn="auto">
                  <a:lnSpc>
                    <a:spcPts val="14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AI智能识别：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基于算法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优化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，精准区分异物与基体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indent="0" algn="l" fontAlgn="auto">
                  <a:lnSpc>
                    <a:spcPts val="14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标准化应用：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建立替代ICP-OES的标准方法，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样机开发产业化。</a:t>
                </a:r>
                <a:endParaRPr lang="zh-CN" alt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</p:txBody>
          </p:sp>
        </p:grpSp>
        <p:sp>
          <p:nvSpPr>
            <p:cNvPr id="66" name="文本框 65"/>
            <p:cNvSpPr txBox="1"/>
            <p:nvPr>
              <p:custDataLst>
                <p:tags r:id="rId11"/>
              </p:custDataLst>
            </p:nvPr>
          </p:nvSpPr>
          <p:spPr>
            <a:xfrm>
              <a:off x="885" y="3963"/>
              <a:ext cx="3116" cy="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solidFill>
                    <a:srgbClr val="2094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四项核心研究</a:t>
              </a:r>
              <a:endParaRPr kumimoji="1" lang="zh-CN" altLang="en-US" sz="1600" b="1" dirty="0">
                <a:solidFill>
                  <a:srgbClr val="2094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7" name="文本框 66"/>
            <p:cNvSpPr txBox="1"/>
            <p:nvPr>
              <p:custDataLst>
                <p:tags r:id="rId12"/>
              </p:custDataLst>
            </p:nvPr>
          </p:nvSpPr>
          <p:spPr>
            <a:xfrm>
              <a:off x="4714" y="5401"/>
              <a:ext cx="3224" cy="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rgbClr val="FFCA08"/>
                  </a:solidFill>
                  <a:latin typeface="+mn-ea"/>
                </a:defRPr>
              </a:lvl1pPr>
            </a:lstStyle>
            <a:p>
              <a:r>
                <a:rPr lang="zh-CN" altLang="en-US" sz="16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四大技术难点</a:t>
              </a:r>
              <a:endPara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>
              <p:custDataLst>
                <p:tags r:id="rId13"/>
              </p:custDataLst>
            </p:nvPr>
          </p:nvSpPr>
          <p:spPr>
            <a:xfrm>
              <a:off x="8573" y="4107"/>
              <a:ext cx="3203" cy="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rgbClr val="FFCA08"/>
                  </a:solidFill>
                  <a:latin typeface="+mn-ea"/>
                </a:defRPr>
              </a:lvl1pPr>
            </a:lstStyle>
            <a:p>
              <a:r>
                <a:rPr lang="zh-CN" altLang="en-US" sz="1600" dirty="0">
                  <a:solidFill>
                    <a:srgbClr val="2094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四重技术优化</a:t>
              </a:r>
              <a:endParaRPr lang="zh-CN" altLang="en-US" sz="1600" dirty="0">
                <a:solidFill>
                  <a:srgbClr val="2094C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9" name="文本框 68"/>
            <p:cNvSpPr txBox="1"/>
            <p:nvPr>
              <p:custDataLst>
                <p:tags r:id="rId14"/>
              </p:custDataLst>
            </p:nvPr>
          </p:nvSpPr>
          <p:spPr>
            <a:xfrm>
              <a:off x="12229" y="5401"/>
              <a:ext cx="3624" cy="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kumimoji="1" sz="2400" b="1">
                  <a:solidFill>
                    <a:srgbClr val="FFCA08"/>
                  </a:solidFill>
                  <a:latin typeface="+mn-ea"/>
                </a:defRPr>
              </a:lvl1pPr>
            </a:lstStyle>
            <a:p>
              <a:r>
                <a:rPr lang="zh-CN" altLang="en-US" sz="16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四个关键阶段</a:t>
              </a:r>
              <a:endParaRPr lang="zh-CN" altLang="en-US" sz="16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0" name="组合 69"/>
            <p:cNvGrpSpPr/>
            <p:nvPr>
              <p:custDataLst>
                <p:tags r:id="rId15"/>
              </p:custDataLst>
            </p:nvPr>
          </p:nvGrpSpPr>
          <p:grpSpPr>
            <a:xfrm>
              <a:off x="4950" y="699"/>
              <a:ext cx="5503" cy="3669"/>
              <a:chOff x="3143337" y="443993"/>
              <a:chExt cx="3494320" cy="2330376"/>
            </a:xfrm>
          </p:grpSpPr>
          <p:sp>
            <p:nvSpPr>
              <p:cNvPr id="71" name="矩形 9"/>
              <p:cNvSpPr/>
              <p:nvPr>
                <p:custDataLst>
                  <p:tags r:id="rId16"/>
                </p:custDataLst>
              </p:nvPr>
            </p:nvSpPr>
            <p:spPr>
              <a:xfrm flipV="1">
                <a:off x="3143337" y="443993"/>
                <a:ext cx="3494320" cy="2330376"/>
              </a:xfrm>
              <a:custGeom>
                <a:avLst/>
                <a:gdLst/>
                <a:ahLst/>
                <a:cxnLst/>
                <a:rect l="l" t="t" r="r" b="b"/>
                <a:pathLst>
                  <a:path w="2141035" h="1354104">
                    <a:moveTo>
                      <a:pt x="388870" y="0"/>
                    </a:moveTo>
                    <a:lnTo>
                      <a:pt x="483871" y="115465"/>
                    </a:lnTo>
                    <a:lnTo>
                      <a:pt x="2141035" y="115465"/>
                    </a:lnTo>
                    <a:lnTo>
                      <a:pt x="2141035" y="1354104"/>
                    </a:lnTo>
                    <a:lnTo>
                      <a:pt x="0" y="1354104"/>
                    </a:lnTo>
                    <a:lnTo>
                      <a:pt x="0" y="115465"/>
                    </a:lnTo>
                    <a:lnTo>
                      <a:pt x="293869" y="115465"/>
                    </a:lnTo>
                    <a:close/>
                  </a:path>
                </a:pathLst>
              </a:custGeom>
              <a:solidFill>
                <a:srgbClr val="EB611D">
                  <a:alpha val="61000"/>
                </a:srgb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rgbClr val="FFCA08"/>
              </a:lnRef>
              <a:fillRef idx="3">
                <a:srgbClr val="FFCA08"/>
              </a:fillRef>
              <a:effectRef idx="2">
                <a:srgbClr val="FFCA08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3" name="文本框 8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3143337" y="443993"/>
                <a:ext cx="3494320" cy="2143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8000"/>
                  </a:lnSpc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颗粒捕获：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如何高效捕获ppb级超痕量弱磁性异物颗粒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indent="0" algn="l">
                  <a:lnSpc>
                    <a:spcPct val="1080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基体干扰：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在复杂基体背景下，精准识别并剔除干扰信号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indent="0" algn="l">
                  <a:lnSpc>
                    <a:spcPct val="1080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性能平衡：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兼顾高通量检测速度与高灵敏度检测精度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indent="0" algn="l">
                  <a:lnSpc>
                    <a:spcPct val="1080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系统稳定：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保障自动化检测系统在长周期运行中的可靠性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。</a:t>
                </a:r>
                <a:endParaRPr lang="zh-CN" altLang="en-US" sz="1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</p:txBody>
          </p:sp>
        </p:grpSp>
        <p:grpSp>
          <p:nvGrpSpPr>
            <p:cNvPr id="75" name="组合 74"/>
            <p:cNvGrpSpPr/>
            <p:nvPr>
              <p:custDataLst>
                <p:tags r:id="rId18"/>
              </p:custDataLst>
            </p:nvPr>
          </p:nvGrpSpPr>
          <p:grpSpPr>
            <a:xfrm>
              <a:off x="9348" y="6017"/>
              <a:ext cx="4907" cy="3894"/>
              <a:chOff x="5936246" y="3820884"/>
              <a:chExt cx="3115884" cy="2472494"/>
            </a:xfrm>
          </p:grpSpPr>
          <p:sp>
            <p:nvSpPr>
              <p:cNvPr id="76" name="矩形 9"/>
              <p:cNvSpPr/>
              <p:nvPr>
                <p:custDataLst>
                  <p:tags r:id="rId19"/>
                </p:custDataLst>
              </p:nvPr>
            </p:nvSpPr>
            <p:spPr>
              <a:xfrm>
                <a:off x="5936246" y="3820884"/>
                <a:ext cx="3115884" cy="2413523"/>
              </a:xfrm>
              <a:custGeom>
                <a:avLst/>
                <a:gdLst/>
                <a:ahLst/>
                <a:cxnLst/>
                <a:rect l="l" t="t" r="r" b="b"/>
                <a:pathLst>
                  <a:path w="2141035" h="1354104">
                    <a:moveTo>
                      <a:pt x="388870" y="0"/>
                    </a:moveTo>
                    <a:lnTo>
                      <a:pt x="483871" y="115465"/>
                    </a:lnTo>
                    <a:lnTo>
                      <a:pt x="2141035" y="115465"/>
                    </a:lnTo>
                    <a:lnTo>
                      <a:pt x="2141035" y="1354104"/>
                    </a:lnTo>
                    <a:lnTo>
                      <a:pt x="0" y="1354104"/>
                    </a:lnTo>
                    <a:lnTo>
                      <a:pt x="0" y="115465"/>
                    </a:lnTo>
                    <a:lnTo>
                      <a:pt x="293869" y="115465"/>
                    </a:lnTo>
                    <a:close/>
                  </a:path>
                </a:pathLst>
              </a:custGeom>
              <a:solidFill>
                <a:srgbClr val="55A2C8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rgbClr val="FFCA08"/>
              </a:lnRef>
              <a:fillRef idx="3">
                <a:srgbClr val="FFCA08"/>
              </a:fillRef>
              <a:effectRef idx="2">
                <a:srgbClr val="FFCA08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8" name="文本框 8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5991682" y="3988330"/>
                <a:ext cx="3004843" cy="230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ts val="1400"/>
                  </a:lnSpc>
                  <a:buClrTx/>
                  <a:buSzTx/>
                  <a:buFontTx/>
                </a:pP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•技术优化：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采用新型技术增强弱磁性超痕量颗粒，捕获能力；</a:t>
                </a:r>
                <a:endParaRPr 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l">
                  <a:lnSpc>
                    <a:spcPts val="1400"/>
                  </a:lnSpc>
                  <a:buClrTx/>
                  <a:buSzTx/>
                  <a:buFontTx/>
                </a:pP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•结构优化：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协同仿真优化磁场分布，提升分离效率；</a:t>
                </a:r>
                <a:endParaRPr lang="en-US" sz="100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algn="l">
                  <a:lnSpc>
                    <a:spcPts val="1400"/>
                  </a:lnSpc>
                  <a:buClrTx/>
                  <a:buSzTx/>
                  <a:buFontTx/>
                </a:pP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•算法优化：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迭代优化CNN识别模型，提升异物检出准确率；</a:t>
                </a:r>
                <a:endParaRPr lang="en-US" sz="100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algn="l">
                  <a:lnSpc>
                    <a:spcPts val="1400"/>
                  </a:lnSpc>
                  <a:buClrTx/>
                  <a:buSzTx/>
                  <a:buFontTx/>
                </a:pP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•流程优化：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重构检测流程，实现“一键式”全自动数据输出。</a:t>
                </a:r>
                <a:endParaRPr 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</p:txBody>
          </p:sp>
        </p:grpSp>
        <p:grpSp>
          <p:nvGrpSpPr>
            <p:cNvPr id="80" name="组合 79"/>
            <p:cNvGrpSpPr/>
            <p:nvPr>
              <p:custDataLst>
                <p:tags r:id="rId21"/>
              </p:custDataLst>
            </p:nvPr>
          </p:nvGrpSpPr>
          <p:grpSpPr>
            <a:xfrm>
              <a:off x="13204" y="666"/>
              <a:ext cx="4907" cy="3671"/>
              <a:chOff x="8384701" y="422906"/>
              <a:chExt cx="3115884" cy="2331092"/>
            </a:xfrm>
          </p:grpSpPr>
          <p:sp>
            <p:nvSpPr>
              <p:cNvPr id="81" name="矩形 9"/>
              <p:cNvSpPr/>
              <p:nvPr>
                <p:custDataLst>
                  <p:tags r:id="rId22"/>
                </p:custDataLst>
              </p:nvPr>
            </p:nvSpPr>
            <p:spPr>
              <a:xfrm flipV="1">
                <a:off x="8384701" y="422906"/>
                <a:ext cx="3115884" cy="2331092"/>
              </a:xfrm>
              <a:custGeom>
                <a:avLst/>
                <a:gdLst/>
                <a:ahLst/>
                <a:cxnLst/>
                <a:rect l="l" t="t" r="r" b="b"/>
                <a:pathLst>
                  <a:path w="2141035" h="1354104">
                    <a:moveTo>
                      <a:pt x="388870" y="0"/>
                    </a:moveTo>
                    <a:lnTo>
                      <a:pt x="483871" y="115465"/>
                    </a:lnTo>
                    <a:lnTo>
                      <a:pt x="2141035" y="115465"/>
                    </a:lnTo>
                    <a:lnTo>
                      <a:pt x="2141035" y="1354104"/>
                    </a:lnTo>
                    <a:lnTo>
                      <a:pt x="0" y="1354104"/>
                    </a:lnTo>
                    <a:lnTo>
                      <a:pt x="0" y="115465"/>
                    </a:lnTo>
                    <a:lnTo>
                      <a:pt x="293869" y="115465"/>
                    </a:lnTo>
                    <a:close/>
                  </a:path>
                </a:pathLst>
              </a:custGeom>
              <a:solidFill>
                <a:srgbClr val="DB865D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rgbClr val="FFCA08"/>
              </a:lnRef>
              <a:fillRef idx="3">
                <a:srgbClr val="FFCA08"/>
              </a:fillRef>
              <a:effectRef idx="2">
                <a:srgbClr val="FFCA08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3" name="文本框 8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8440250" y="430574"/>
                <a:ext cx="3004956" cy="217785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0" algn="l">
                  <a:lnSpc>
                    <a:spcPct val="108000"/>
                  </a:lnSpc>
                  <a:defRPr/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zh-CN" alt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一阶段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理论研究与方案设计，完成系统总体技术路线规划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indent="0" algn="l">
                  <a:lnSpc>
                    <a:spcPct val="1080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zh-CN" alt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二阶段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核心技术攻关，搭建实验装置并研制原理样机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indent="0" algn="l">
                  <a:lnSpc>
                    <a:spcPct val="1080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zh-CN" alt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三阶段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系统集成与测试验证，对比ICP-OES验证数据准确性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；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 indent="0" algn="l">
                  <a:lnSpc>
                    <a:spcPct val="108000"/>
                  </a:lnSpc>
                </a:pP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•</a:t>
                </a:r>
                <a:r>
                  <a:rPr lang="zh-CN" alt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四阶段</a:t>
                </a:r>
                <a:r>
                  <a:rPr lang="en-US" sz="1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：</a:t>
                </a:r>
                <a:r>
                  <a:rPr 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编制标准，完成产业化可行性评估与落地准备</a:t>
                </a:r>
                <a:r>
                  <a:rPr lang="zh-CN" altLang="en-US"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Noto Sans SC" panose="020B0200000000000000" charset="-122"/>
                  </a:rPr>
                  <a:t>。</a:t>
                </a:r>
                <a:endParaRPr lang="en-US" sz="1000" b="0" i="0" u="none" strike="noStrike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  <a:p>
                <a:pPr>
                  <a:lnSpc>
                    <a:spcPct val="130000"/>
                  </a:lnSpc>
                </a:pPr>
                <a:endParaRPr lang="en-US" altLang="en-US" sz="1000" b="0" i="0" u="none" strike="noStrike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885" y="0"/>
            <a:ext cx="256921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二、预期成果</a:t>
            </a:r>
            <a:r>
              <a:rPr lang="zh-CN" altLang="en-US" sz="2000" kern="1200" dirty="0">
                <a:latin typeface="Arial" panose="020B0604020202020204" pitchFamily="34" charset="0"/>
              </a:rPr>
              <a:t>目标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84480" y="804545"/>
          <a:ext cx="8584565" cy="3978910"/>
        </p:xfrm>
        <a:graphic>
          <a:graphicData uri="http://schemas.openxmlformats.org/drawingml/2006/table">
            <a:tbl>
              <a:tblPr firstRow="1" bandRow="1">
                <a:tableStyleId>{AB6FED9F-0A12-4793-8318-41A2AB0862CE}</a:tableStyleId>
              </a:tblPr>
              <a:tblGrid>
                <a:gridCol w="711835"/>
                <a:gridCol w="1006475"/>
                <a:gridCol w="1054735"/>
                <a:gridCol w="1062990"/>
                <a:gridCol w="1009015"/>
                <a:gridCol w="1002665"/>
                <a:gridCol w="1943100"/>
                <a:gridCol w="793750"/>
              </a:tblGrid>
              <a:tr h="199390">
                <a:tc rowSpan="2">
                  <a:txBody>
                    <a:bodyPr/>
                    <a:p>
                      <a:pPr marL="0" algn="ctr">
                        <a:buClrTx/>
                        <a:buSzTx/>
                        <a:buFontTx/>
                      </a:pPr>
                      <a:r>
                        <a:rPr lang="zh-CN" sz="9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拟解决技术问题或难点</a:t>
                      </a:r>
                      <a:endParaRPr lang="zh-CN" sz="9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成果名称</a:t>
                      </a:r>
                      <a:endParaRPr lang="zh-CN" sz="9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成果类型</a:t>
                      </a:r>
                      <a:endParaRPr lang="zh-CN" sz="9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 gridSpan="4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考核指标</a:t>
                      </a:r>
                      <a:endParaRPr lang="zh-CN" sz="9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 hMerge="1">
                  <a:tcP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考核方式（方法）及评价手段</a:t>
                      </a:r>
                      <a:endParaRPr lang="zh-CN" sz="900" b="1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</a:tr>
              <a:tr h="274320">
                <a:tc vMerge="1">
                  <a:tcPr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指标名称</a:t>
                      </a:r>
                      <a:endParaRPr lang="zh-CN" sz="900" b="1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现有指标值</a:t>
                      </a:r>
                      <a:r>
                        <a:rPr lang="en-US" alt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状态</a:t>
                      </a:r>
                      <a:endParaRPr lang="zh-CN" altLang="en-US" sz="900" b="1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阶段指标值</a:t>
                      </a:r>
                      <a:r>
                        <a:rPr lang="en-US" alt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状态</a:t>
                      </a:r>
                      <a:endParaRPr lang="zh-CN" altLang="en-US" sz="900" b="1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完成时指标值</a:t>
                      </a:r>
                      <a:r>
                        <a:rPr lang="en-US" altLang="zh-CN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900" b="1">
                          <a:solidFill>
                            <a:schemeClr val="bg2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状态</a:t>
                      </a:r>
                      <a:endParaRPr lang="zh-CN" altLang="en-US" sz="900" b="1">
                        <a:solidFill>
                          <a:schemeClr val="bg2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2094CE"/>
                    </a:solidFill>
                  </a:tcPr>
                </a:tc>
                <a:tc vMerge="1">
                  <a:tcPr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  <a:tr h="487680">
                <a:tc rowSpan="2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实现高通量快速测试，解决磁性异物测试问题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1.1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锂离子电池正极材料磁性异物量子检测技术体系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新技术 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新方法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□</a:t>
                      </a:r>
                      <a:r>
                        <a:rPr 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应用解决方案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</a:t>
                      </a:r>
                      <a:endParaRPr lang="zh-CN" altLang="en-US" sz="800" u="sng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技术突破与体系搭建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行业无成熟快速筛查标准，依赖传统离线检测，效率低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完成量子磁力仪核心算法优化、检测流程标准化，搭建全流程技术体系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形成集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“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样品前处理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-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量子检测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-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数据解析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于一体的成熟体系，覆盖磷酸铁锂、三元等主流正极材料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 rowSpan="4">
                  <a:txBody>
                    <a:bodyPr/>
                    <a:p>
                      <a:pPr marL="0" algn="l">
                        <a:buClrTx/>
                        <a:buSzTx/>
                        <a:buNone/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甲方放大实验验证/专家评审/成果导入等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</a:tr>
              <a:tr h="853440">
                <a:tc vMerge="1">
                  <a:tcPr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1.2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高灵敏度磁性异物快速筛查检测仪（样机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/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产业化版）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新理论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新产品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新技术 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□</a:t>
                      </a:r>
                      <a:r>
                        <a:rPr 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新方法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实验装置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系统  </a:t>
                      </a:r>
                      <a:endParaRPr lang="zh-CN" altLang="en-US" sz="800" u="sng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设备性能与产业化落地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t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无专用化检测设备，依赖通用磁力检测设备，灵敏度不足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成样机研发与工艺定型，实现小批量试产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灵敏度：磁性异物检出限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≤0.1ppb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；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检测效率：单批次样品检测时长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≤10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分钟；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3.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设备稳定性：连续运行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1000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小时信号漂移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≤</a:t>
                      </a:r>
                      <a:r>
                        <a:rPr lang="en-US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±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1%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；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4.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产业化：完成产线适配性改造，实现规模化生产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t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</a:tcPr>
                </a:tc>
              </a:tr>
              <a:tr h="609600">
                <a:tc rowSpan="2"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 攻克行业共性技术痛点，建立正极材料磁性异物检测行业规范</a:t>
                      </a:r>
                      <a:endParaRPr lang="zh-CN" altLang="en-US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2.1 正极材料磁性异物检测行业标准 / 企业技术规范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新方法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指南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规范 </a:t>
                      </a:r>
                      <a:endParaRPr lang="zh-CN" altLang="en-US" sz="800" u="sng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标准制定与行业落地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行业无统一快速筛查规范，检测方法不统一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完成标准草案编制、验证与发布，形成企业内部执行规范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 发布 1 项行业标准；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 形成标准化作业指导书，覆盖不同正极材料体系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 vMerge="1">
                  <a:tcPr marL="68580" marR="68580" marT="0" marB="0" anchor="t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  <a:tr h="749300">
                <a:tc vMerge="1">
                  <a:tcPr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2.2 正极材料磁性异物检测数据库（含标样 / 算法模型）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algn="l">
                        <a:buClrTx/>
                        <a:buSzTx/>
                        <a:buFontTx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□新技术 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□数据库 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数据积累与模型迭代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无标准化磁性异物标样库，算法依赖通用模型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完成标样库搭建、数据采集与算法模型训练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 标样库：覆盖 2类主流正极材料，含 10 种</a:t>
                      </a:r>
                      <a:r>
                        <a:rPr lang="zh-CN" altLang="en-US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及以上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磁性异物标样；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 数据库：存储≥1000 组检测数据，支持快速检索与溯源；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3. 算法模型：异物识别准确率≥99%，误报率≤0.5%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 vMerge="1">
                  <a:tcPr marL="68580" marR="68580" marT="0" marB="0" anchor="t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  <a:tr h="488315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3.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知识产权成果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□发明专利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□标准    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成果转化与知识产权布局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无核心专利与学术成果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完成专利申报、论文发表与标准落地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1. 发明专利：授权≥1 项；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2. 行业 / 企业标准：发布≥1 项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受理/授权通知书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  <a:solidFill>
                      <a:srgbClr val="F8FAFC"/>
                    </a:solidFill>
                  </a:tcPr>
                </a:tc>
              </a:tr>
              <a:tr h="316865"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4.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人才培养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/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 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□工程博士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√</a:t>
                      </a: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□工程硕士  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 cmpd="sng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专业人才建设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/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完成技术团队组建与人才培养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工程博士 / 硕士：培养毕业≥1 人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altLang="zh-CN" sz="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录取情况</a:t>
                      </a:r>
                      <a:endParaRPr lang="en-US" altLang="zh-CN" sz="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anchor="ctr" anchorCtr="0">
                    <a:lnL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83515" y="426720"/>
            <a:ext cx="783145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n"/>
            </a:pPr>
            <a:r>
              <a:rPr 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项目预期研究与成果</a:t>
            </a:r>
            <a:r>
              <a:rPr lang="zh-CN" alt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：技术突破、样机</a:t>
            </a:r>
            <a:r>
              <a:rPr 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交付</a:t>
            </a:r>
            <a:r>
              <a:rPr lang="zh-CN" alt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及知识产权</a:t>
            </a:r>
            <a:r>
              <a:rPr lang="zh-CN" altLang="en-US" sz="16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申请</a:t>
            </a:r>
            <a:endParaRPr lang="zh-CN" altLang="en-US" sz="16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41641" y="1967458"/>
            <a:ext cx="3677697" cy="699611"/>
          </a:xfrm>
        </p:spPr>
        <p:txBody>
          <a:bodyPr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 sz="2300" spc="0" dirty="0">
                <a:solidFill>
                  <a:srgbClr val="EB611D"/>
                </a:solidFill>
                <a:sym typeface="+mn-ea"/>
              </a:rPr>
              <a:t>三、</a:t>
            </a:r>
            <a:r>
              <a:rPr lang="zh-CN" altLang="en-US" sz="2300" spc="0" dirty="0">
                <a:solidFill>
                  <a:srgbClr val="EB611D"/>
                </a:solidFill>
                <a:sym typeface="+mn-ea"/>
              </a:rPr>
              <a:t>拟开展研究内容</a:t>
            </a:r>
            <a:endParaRPr lang="zh-CN" altLang="en-US" sz="2300" spc="0" dirty="0">
              <a:solidFill>
                <a:srgbClr val="EB611D"/>
              </a:solidFill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20789" y="1603984"/>
            <a:ext cx="5328000" cy="1224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7" name="组合 16"/>
          <p:cNvGrpSpPr/>
          <p:nvPr/>
        </p:nvGrpSpPr>
        <p:grpSpPr>
          <a:xfrm>
            <a:off x="3619811" y="1014386"/>
            <a:ext cx="3137059" cy="3115628"/>
            <a:chOff x="6531" y="2245"/>
            <a:chExt cx="7206" cy="7206"/>
          </a:xfrm>
        </p:grpSpPr>
        <p:pic>
          <p:nvPicPr>
            <p:cNvPr id="18" name="图片 17" descr="资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1" y="2245"/>
              <a:ext cx="7206" cy="7206"/>
            </a:xfrm>
            <a:prstGeom prst="rect">
              <a:avLst/>
            </a:prstGeom>
          </p:spPr>
        </p:pic>
        <p:pic>
          <p:nvPicPr>
            <p:cNvPr id="19" name="图片 18" descr="资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1" y="2245"/>
              <a:ext cx="7206" cy="7206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75844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三、</a:t>
            </a:r>
            <a:r>
              <a:rPr lang="zh-CN" altLang="en-US" sz="2000" dirty="0">
                <a:sym typeface="+mn-ea"/>
              </a:rPr>
              <a:t>拟开展研究内容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643890" y="953770"/>
          <a:ext cx="7870825" cy="3629660"/>
        </p:xfrm>
        <a:graphic>
          <a:graphicData uri="http://schemas.openxmlformats.org/drawingml/2006/table">
            <a:tbl>
              <a:tblPr firstRow="1">
                <a:tableStyleId>{30E290DF-13DB-4926-9079-D67AA1998270}</a:tableStyleId>
              </a:tblPr>
              <a:tblGrid>
                <a:gridCol w="550545"/>
                <a:gridCol w="1819275"/>
                <a:gridCol w="5501005"/>
              </a:tblGrid>
              <a:tr h="42418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序号</a:t>
                      </a:r>
                      <a:endParaRPr lang="zh-CN" altLang="en-US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35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项目</a:t>
                      </a:r>
                      <a:endParaRPr lang="zh-CN" altLang="en-US" sz="135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35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研究内容</a:t>
                      </a:r>
                      <a:endParaRPr lang="zh-CN" altLang="en-US" sz="135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</a:tr>
              <a:tr h="706755">
                <a:tc>
                  <a:txBody>
                    <a:bodyPr/>
                    <a:p>
                      <a:pPr marL="0" lvl="1"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3.1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lvl="1" algn="ctr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正极材料磁性异物弱磁信号特性研究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marL="0" lvl="1" indent="0" algn="l" fontAlgn="auto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研究不同类型、粒径、含量磁性异物在粉体体系中的弱磁场分布规律与信号特征；</a:t>
                      </a:r>
                      <a:endParaRPr lang="en-US" sz="1000" b="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lvl="1" indent="0" algn="l" fontAlgn="auto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建立磁性异物种类、粒径、数量与弱磁信号强度之间的对应关系模型；</a:t>
                      </a:r>
                      <a:endParaRPr lang="en-US" sz="1000" b="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lvl="1" indent="0" algn="l" fontAlgn="auto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分析基体信号、环境干扰、装样方式对弱磁检测信号的影响机制。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 marL="0" lvl="1"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3.2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基于量子自旋磁力仪的磁杂检测方法开发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lvl="1" indent="0" algn="l" fontAlgn="auto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基于碱金属原子外层电子自旋极化原理，研究泵浦激光与检测激光对弱磁信号的响应机制；</a:t>
                      </a:r>
                      <a:endParaRPr lang="en-US" sz="1000" b="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lvl="1" indent="0" algn="l" fontAlgn="auto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利用原子拉莫尔进动效应，建立磁场强度 — 光吸收信号的定量转换关系；</a:t>
                      </a:r>
                      <a:endParaRPr lang="en-US" sz="1000" b="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lvl="1" indent="0" algn="l" fontAlgn="auto">
                        <a:lnSpc>
                          <a:spcPct val="100000"/>
                        </a:lnSpc>
                        <a:buClrTx/>
                        <a:buSzTx/>
                        <a:buFont typeface="Arial" panose="020B0604020202020204"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3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优化量子磁杂检测仪的参数，实现对粉体样品中微量磁性异物的高灵敏、高分辨快速测量。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62280">
                <a:tc>
                  <a:txBody>
                    <a:bodyPr/>
                    <a:p>
                      <a:pPr marL="0" lvl="1"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3.3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现有磁信号表征技术深化与改进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在企业现有磁性异物检测与磁信号表征技术基础上，开展方法精度、稳定性、抗干扰能力提升研究，形成适合工业化场景的改进型检测方案。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</a:tr>
              <a:tr h="577850">
                <a:tc>
                  <a:txBody>
                    <a:bodyPr/>
                    <a:p>
                      <a:pPr marL="0" lvl="1"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3.4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中科大新型快速高通量检测方法研发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及样机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建设</a:t>
                      </a:r>
                      <a:endParaRPr lang="zh-CN" alt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依托中国科学技术大学学科优势，自主研发具备快速、高通量、低成本特征的新型磁性异物检测方法，重点突破传统方法流程长、成本高、耗时长的瓶颈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，并研发样机进行产业化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应用。</a:t>
                      </a:r>
                      <a:endParaRPr lang="zh-CN" alt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818515">
                <a:tc>
                  <a:txBody>
                    <a:bodyPr/>
                    <a:p>
                      <a:pPr marL="0" lvl="1"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3.5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方法对标验证与标准化体系构建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1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以现有 ICP-OES 方法为基准，开展量子磁杂法与传统化学法的比对试验、回收率、重复性、再现性验证；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l"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建立取样、制样、测试、判据、数据处理等全流程标准化操作规程；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l">
                        <a:buClrTx/>
                        <a:buSzTx/>
                        <a:buNone/>
                      </a:pP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形成可直接用于企业来料检验、过程控制、成品放行的标准化检测技术。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75844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三、</a:t>
            </a:r>
            <a:r>
              <a:rPr lang="zh-CN" altLang="en-US" sz="2000" dirty="0">
                <a:sym typeface="+mn-ea"/>
              </a:rPr>
              <a:t>拟开展研究内容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3" name="textbox 194"/>
          <p:cNvSpPr/>
          <p:nvPr/>
        </p:nvSpPr>
        <p:spPr>
          <a:xfrm>
            <a:off x="638175" y="553085"/>
            <a:ext cx="6743700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r>
              <a:rPr lang="en-US" sz="1600" b="1" spc="0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研究内容1：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正极材料磁性异物弱磁信号特性研究</a:t>
            </a: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 algn="l" rtl="0" eaLnBrk="0">
              <a:lnSpc>
                <a:spcPct val="91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>
            <p:custDataLst>
              <p:tags r:id="rId1"/>
            </p:custDataLst>
          </p:nvPr>
        </p:nvGrpSpPr>
        <p:grpSpPr>
          <a:xfrm>
            <a:off x="509270" y="1010507"/>
            <a:ext cx="8125955" cy="3619916"/>
            <a:chOff x="1200" y="4372"/>
            <a:chExt cx="16401" cy="6749"/>
          </a:xfrm>
        </p:grpSpPr>
        <p:sp>
          <p:nvSpPr>
            <p:cNvPr id="7" name="AutoShape 7"/>
            <p:cNvSpPr/>
            <p:nvPr>
              <p:custDataLst>
                <p:tags r:id="rId2"/>
              </p:custDataLst>
            </p:nvPr>
          </p:nvSpPr>
          <p:spPr>
            <a:xfrm>
              <a:off x="1200" y="4400"/>
              <a:ext cx="5200" cy="3300"/>
            </a:xfrm>
            <a:prstGeom prst="roundRect">
              <a:avLst>
                <a:gd name="adj" fmla="val 4848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27000" dist="38100" dir="2700000" algn="tl" rotWithShape="0">
                <a:srgbClr val="000000">
                  <a:alpha val="6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8" name="AutoShape 8"/>
            <p:cNvSpPr/>
            <p:nvPr>
              <p:custDataLst>
                <p:tags r:id="rId3"/>
              </p:custDataLst>
            </p:nvPr>
          </p:nvSpPr>
          <p:spPr>
            <a:xfrm>
              <a:off x="1500" y="4600"/>
              <a:ext cx="4600" cy="52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▍模块一：弱磁信号特征基础研究</a:t>
              </a:r>
              <a:endParaRPr lang="zh-CN" altLang="en-US" sz="1400" b="1" i="0" u="sng" strike="noStrike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9" name="AutoShape 9"/>
            <p:cNvSpPr/>
            <p:nvPr>
              <p:custDataLst>
                <p:tags r:id="rId4"/>
              </p:custDataLst>
            </p:nvPr>
          </p:nvSpPr>
          <p:spPr>
            <a:xfrm>
              <a:off x="1500" y="5420"/>
              <a:ext cx="4600" cy="22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研究内容：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探究Fe/Cr/Zn/Ni/Cu单质及化合物、Fe2P等不同异物在粉体体系中的磁场分布与信号响应。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科学问题：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如何从复杂背景中提取不同异物的微弱信号“指纹”？</a:t>
              </a:r>
              <a:endParaRPr lang="en-US" sz="100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预期产出：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建立多类型磁性异物的弱磁信号特征数据库。</a:t>
              </a:r>
              <a:endParaRPr lang="en-US" sz="100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10" name="AutoShape 10"/>
            <p:cNvSpPr/>
            <p:nvPr>
              <p:custDataLst>
                <p:tags r:id="rId5"/>
              </p:custDataLst>
            </p:nvPr>
          </p:nvSpPr>
          <p:spPr>
            <a:xfrm>
              <a:off x="6800" y="4400"/>
              <a:ext cx="5200" cy="3300"/>
            </a:xfrm>
            <a:prstGeom prst="roundRect">
              <a:avLst>
                <a:gd name="adj" fmla="val 4848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27000" dist="38100" dir="2700000" algn="tl" rotWithShape="0">
                <a:srgbClr val="000000">
                  <a:alpha val="6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3" name="AutoShape 11"/>
            <p:cNvSpPr/>
            <p:nvPr>
              <p:custDataLst>
                <p:tags r:id="rId6"/>
              </p:custDataLst>
            </p:nvPr>
          </p:nvSpPr>
          <p:spPr>
            <a:xfrm>
              <a:off x="7100" y="4372"/>
              <a:ext cx="4600" cy="52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▍模块二：定量关系模型构建</a:t>
              </a:r>
              <a:endParaRPr lang="zh-CN" altLang="en-US" sz="1400" b="1" i="0" u="sng" strike="noStrike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12" name="AutoShape 12"/>
            <p:cNvSpPr/>
            <p:nvPr>
              <p:custDataLst>
                <p:tags r:id="rId7"/>
              </p:custDataLst>
            </p:nvPr>
          </p:nvSpPr>
          <p:spPr>
            <a:xfrm>
              <a:off x="7100" y="5420"/>
              <a:ext cx="4600" cy="22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algn="l">
                <a:lnSpc>
                  <a:spcPct val="108000"/>
                </a:lnSpc>
                <a:buClrTx/>
                <a:buSzTx/>
                <a:buNone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研究内容：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基于机器学习建立异物属性与信号参数的高精度对应关系。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08000"/>
                </a:lnSpc>
                <a:buClrTx/>
                <a:buSzTx/>
                <a:buNone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科学问题：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如何将定性的信号特征转化为可量化的异物种类与尺寸指标？</a:t>
              </a:r>
              <a:endParaRPr lang="en-US" sz="100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algn="l">
                <a:lnSpc>
                  <a:spcPct val="108000"/>
                </a:lnSpc>
                <a:buClrTx/>
                <a:buSzTx/>
                <a:buNone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预期产出：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实现异物属性反演计算的高精度预测模型。</a:t>
              </a:r>
              <a:endParaRPr lang="en-US" sz="100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4" name="AutoShape 13"/>
            <p:cNvSpPr/>
            <p:nvPr>
              <p:custDataLst>
                <p:tags r:id="rId8"/>
              </p:custDataLst>
            </p:nvPr>
          </p:nvSpPr>
          <p:spPr>
            <a:xfrm>
              <a:off x="12400" y="4400"/>
              <a:ext cx="5200" cy="3300"/>
            </a:xfrm>
            <a:prstGeom prst="roundRect">
              <a:avLst>
                <a:gd name="adj" fmla="val 4848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27000" dist="38100" dir="2700000" algn="tl" rotWithShape="0">
                <a:srgbClr val="000000">
                  <a:alpha val="6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4" name="AutoShape 14"/>
            <p:cNvSpPr/>
            <p:nvPr>
              <p:custDataLst>
                <p:tags r:id="rId9"/>
              </p:custDataLst>
            </p:nvPr>
          </p:nvSpPr>
          <p:spPr>
            <a:xfrm>
              <a:off x="12700" y="4600"/>
              <a:ext cx="4600" cy="52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▍模块三：干扰因素与优化机制</a:t>
              </a:r>
              <a:endPara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AutoShape 15"/>
            <p:cNvSpPr/>
            <p:nvPr>
              <p:custDataLst>
                <p:tags r:id="rId10"/>
              </p:custDataLst>
            </p:nvPr>
          </p:nvSpPr>
          <p:spPr>
            <a:xfrm>
              <a:off x="12700" y="5420"/>
              <a:ext cx="4600" cy="22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algn="l">
                <a:lnSpc>
                  <a:spcPct val="108000"/>
                </a:lnSpc>
                <a:buClrTx/>
                <a:buSzTx/>
                <a:buNone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研究内容：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量化基体本底、环境噪声及装填方式对检测信号的影响。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08000"/>
                </a:lnSpc>
                <a:buClrTx/>
                <a:buSzTx/>
                <a:buNone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科学问题：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如何在复杂工况下有效剔除干扰，确保检测数据的准确性？</a:t>
              </a:r>
              <a:endParaRPr lang="en-US" sz="100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algn="l">
                <a:lnSpc>
                  <a:spcPct val="108000"/>
                </a:lnSpc>
                <a:buClrTx/>
                <a:buSzTx/>
                <a:buNone/>
              </a:pPr>
              <a:r>
                <a:rPr lang="en-US" sz="10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预期产出：</a:t>
              </a:r>
              <a:r>
                <a:rPr lang="en-US" sz="100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一套针对不同场景的信号校正与鲁棒性优化方案。</a:t>
              </a:r>
              <a:endParaRPr lang="en-US" sz="100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1"/>
            <a:srcRect t="14696" b="14696"/>
            <a:stretch>
              <a:fillRect/>
            </a:stretch>
          </p:blipFill>
          <p:spPr>
            <a:xfrm>
              <a:off x="1200" y="8026"/>
              <a:ext cx="5200" cy="3095"/>
            </a:xfrm>
            <a:prstGeom prst="roundRect">
              <a:avLst>
                <a:gd name="adj" fmla="val 6666"/>
              </a:avLst>
            </a:prstGeom>
            <a:noFill/>
            <a:ln w="25400" cap="flat" cmpd="sng">
              <a:noFill/>
              <a:prstDash val="solid"/>
              <a:round/>
            </a:ln>
            <a:effectLst>
              <a:outerShdw blurRad="76200" dist="25400" dir="2700000" algn="tl" rotWithShape="0">
                <a:srgbClr val="000000">
                  <a:alpha val="10000"/>
                </a:srgbClr>
              </a:outerShdw>
            </a:effectLst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2"/>
            <a:srcRect l="5520" r="5520"/>
            <a:stretch>
              <a:fillRect/>
            </a:stretch>
          </p:blipFill>
          <p:spPr>
            <a:xfrm>
              <a:off x="12400" y="8026"/>
              <a:ext cx="5201" cy="3084"/>
            </a:xfrm>
            <a:prstGeom prst="roundRect">
              <a:avLst>
                <a:gd name="adj" fmla="val 6666"/>
              </a:avLst>
            </a:prstGeom>
            <a:noFill/>
            <a:ln w="25400" cap="flat" cmpd="sng">
              <a:noFill/>
              <a:prstDash val="solid"/>
              <a:round/>
            </a:ln>
            <a:effectLst>
              <a:outerShdw blurRad="76200" dist="25400" dir="2700000" algn="tl" rotWithShape="0">
                <a:srgbClr val="000000">
                  <a:alpha val="10000"/>
                </a:srgbClr>
              </a:outerShdw>
            </a:effectLst>
          </p:spPr>
        </p:pic>
      </p:grpSp>
      <p:pic>
        <p:nvPicPr>
          <p:cNvPr id="5" name="F35B0BEE-F18A-47BB-8FCB-E00DA2F2635D-1" descr="C:/Users/LJ2018040701/AppData/Local/Temp/wpp.oDljbBwpp"/>
          <p:cNvPicPr/>
          <p:nvPr/>
        </p:nvPicPr>
        <p:blipFill>
          <a:blip r:embed="rId13"/>
          <a:stretch>
            <a:fillRect/>
          </a:stretch>
        </p:blipFill>
        <p:spPr>
          <a:xfrm>
            <a:off x="3281680" y="2971800"/>
            <a:ext cx="2583180" cy="1656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75844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三、</a:t>
            </a:r>
            <a:r>
              <a:rPr lang="zh-CN" altLang="en-US" sz="2000" dirty="0">
                <a:sym typeface="+mn-ea"/>
              </a:rPr>
              <a:t>拟开展研究内容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3" name="textbox 194"/>
          <p:cNvSpPr/>
          <p:nvPr/>
        </p:nvSpPr>
        <p:spPr>
          <a:xfrm>
            <a:off x="587375" y="553085"/>
            <a:ext cx="6743700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r>
              <a:rPr lang="en-US" sz="1600" b="1" spc="0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研究内容2：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基于量子自旋磁力仪的磁杂检测方法开发</a:t>
            </a: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 algn="l" rtl="0" eaLnBrk="0">
              <a:lnSpc>
                <a:spcPct val="91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83565" y="969010"/>
            <a:ext cx="8021320" cy="3687178"/>
            <a:chOff x="1200" y="1800"/>
            <a:chExt cx="16800" cy="8576"/>
          </a:xfrm>
        </p:grpSpPr>
        <p:sp>
          <p:nvSpPr>
            <p:cNvPr id="4" name="AutoShape 4"/>
            <p:cNvSpPr/>
            <p:nvPr/>
          </p:nvSpPr>
          <p:spPr>
            <a:xfrm>
              <a:off x="1200" y="1800"/>
              <a:ext cx="16800" cy="5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2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利用原子自旋极化与拉莫尔进动效应，实现粉体材料中微量磁性异物的超高灵敏度检测</a:t>
              </a:r>
              <a:r>
                <a:rPr lang="zh-CN" altLang="en-US" sz="12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。</a:t>
              </a:r>
              <a:endParaRPr lang="zh-CN" altLang="en-US" sz="12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>
              <a:off x="1200" y="2601"/>
              <a:ext cx="5200" cy="7775"/>
            </a:xfrm>
            <a:prstGeom prst="roundRect">
              <a:avLst>
                <a:gd name="adj" fmla="val 4615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54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6" name="AutoShape 6"/>
            <p:cNvSpPr/>
            <p:nvPr/>
          </p:nvSpPr>
          <p:spPr>
            <a:xfrm>
              <a:off x="1200" y="2600"/>
              <a:ext cx="5200" cy="880"/>
            </a:xfrm>
            <a:prstGeom prst="roundRect">
              <a:avLst>
                <a:gd name="adj" fmla="val 27272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" name="AutoShape 7"/>
            <p:cNvSpPr/>
            <p:nvPr/>
          </p:nvSpPr>
          <p:spPr>
            <a:xfrm>
              <a:off x="1200" y="2760"/>
              <a:ext cx="52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核心原理介绍</a:t>
              </a:r>
              <a:endPara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" name="AutoShape 8"/>
            <p:cNvSpPr/>
            <p:nvPr/>
          </p:nvSpPr>
          <p:spPr>
            <a:xfrm>
              <a:off x="1500" y="3800"/>
              <a:ext cx="46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量子自旋磁力仪：新一代传感技术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>
              <a:off x="1500" y="4310"/>
              <a:ext cx="4600" cy="12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基于量子力学原理，利用原子自旋作为“探针”感知极微弱磁场，具有灵敏度高（fT级别）、无需低温、可小型化等显著优势。</a:t>
              </a: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500" y="5650"/>
              <a:ext cx="4600" cy="4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两大核心物理效应</a:t>
              </a:r>
              <a:endPara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1500" y="6265"/>
              <a:ext cx="4600" cy="11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4000"/>
                </a:lnSpc>
                <a:defRPr/>
              </a:pPr>
              <a:r>
                <a:rPr lang="en-US" sz="9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①</a:t>
              </a:r>
              <a:r>
                <a:rPr lang="en-US" sz="900" b="1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光泵浦</a:t>
              </a:r>
              <a:r>
                <a:rPr lang="en-US" sz="9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：激光将原子自旋“排列”同向，产生宏观磁化矢量。</a:t>
              </a:r>
              <a:br>
                <a:rPr lang="en-US" sz="9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</a:br>
              <a:r>
                <a:rPr lang="en-US" sz="9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②</a:t>
              </a:r>
              <a:r>
                <a:rPr lang="en-US" sz="900" b="1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拉莫尔进动</a:t>
              </a:r>
              <a:r>
                <a:rPr lang="en-US" sz="9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：极化原子在磁场中旋转，频率正比于磁场强度 (ω=γB)。</a:t>
              </a: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"/>
            <a:srcRect t="7142" b="7142"/>
            <a:stretch>
              <a:fillRect/>
            </a:stretch>
          </p:blipFill>
          <p:spPr>
            <a:xfrm>
              <a:off x="1501" y="7700"/>
              <a:ext cx="2100" cy="2143"/>
            </a:xfrm>
            <a:prstGeom prst="roundRect">
              <a:avLst>
                <a:gd name="adj" fmla="val 8888"/>
              </a:avLst>
            </a:prstGeom>
            <a:noFill/>
            <a:ln w="25400" cap="flat" cmpd="sng">
              <a:noFill/>
              <a:prstDash val="solid"/>
              <a:round/>
            </a:ln>
          </p:spPr>
        </p:pic>
        <p:pic>
          <p:nvPicPr>
            <p:cNvPr id="3" name="Picture 13"/>
            <p:cNvPicPr>
              <a:picLocks noChangeAspect="1"/>
            </p:cNvPicPr>
            <p:nvPr/>
          </p:nvPicPr>
          <p:blipFill>
            <a:blip r:embed="rId2"/>
            <a:srcRect l="6250" r="6250"/>
            <a:stretch>
              <a:fillRect/>
            </a:stretch>
          </p:blipFill>
          <p:spPr>
            <a:xfrm>
              <a:off x="3800" y="7700"/>
              <a:ext cx="2100" cy="2145"/>
            </a:xfrm>
            <a:prstGeom prst="roundRect">
              <a:avLst>
                <a:gd name="adj" fmla="val 8888"/>
              </a:avLst>
            </a:prstGeom>
            <a:noFill/>
            <a:ln w="25400" cap="flat" cmpd="sng">
              <a:noFill/>
              <a:prstDash val="solid"/>
              <a:round/>
            </a:ln>
          </p:spPr>
        </p:pic>
        <p:sp>
          <p:nvSpPr>
            <p:cNvPr id="14" name="AutoShape 14"/>
            <p:cNvSpPr/>
            <p:nvPr/>
          </p:nvSpPr>
          <p:spPr>
            <a:xfrm>
              <a:off x="7000" y="2601"/>
              <a:ext cx="5200" cy="7775"/>
            </a:xfrm>
            <a:prstGeom prst="roundRect">
              <a:avLst>
                <a:gd name="adj" fmla="val 4615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54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7000" y="2600"/>
              <a:ext cx="5200" cy="880"/>
            </a:xfrm>
            <a:prstGeom prst="roundRect">
              <a:avLst>
                <a:gd name="adj" fmla="val 27272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6" name="AutoShape 16"/>
            <p:cNvSpPr/>
            <p:nvPr/>
          </p:nvSpPr>
          <p:spPr>
            <a:xfrm>
              <a:off x="7000" y="2760"/>
              <a:ext cx="52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技术路线与研究内容</a:t>
              </a:r>
              <a:endPara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t="21739" b="21739"/>
            <a:stretch>
              <a:fillRect/>
            </a:stretch>
          </p:blipFill>
          <p:spPr>
            <a:xfrm>
              <a:off x="7300" y="3800"/>
              <a:ext cx="4600" cy="2600"/>
            </a:xfrm>
            <a:prstGeom prst="roundRect">
              <a:avLst>
                <a:gd name="adj" fmla="val 6153"/>
              </a:avLst>
            </a:prstGeom>
            <a:noFill/>
            <a:ln w="25400" cap="flat" cmpd="sng">
              <a:noFill/>
              <a:prstDash val="solid"/>
              <a:round/>
            </a:ln>
          </p:spPr>
        </p:pic>
        <p:sp>
          <p:nvSpPr>
            <p:cNvPr id="18" name="AutoShape 18"/>
            <p:cNvSpPr/>
            <p:nvPr/>
          </p:nvSpPr>
          <p:spPr>
            <a:xfrm>
              <a:off x="7300" y="6600"/>
              <a:ext cx="4600" cy="1000"/>
            </a:xfrm>
            <a:prstGeom prst="roundRect">
              <a:avLst>
                <a:gd name="adj" fmla="val 12000"/>
              </a:avLst>
            </a:prstGeom>
            <a:solidFill>
              <a:srgbClr val="F7F8FA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7500" y="6680"/>
              <a:ext cx="4200" cy="8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01. 弱磁信号响应机制</a:t>
              </a:r>
              <a:br>
                <a:rPr lang="en-US" sz="1100" b="0" i="0" u="none" strike="noStrike">
                  <a:solidFill>
                    <a:srgbClr val="1F232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</a:b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研究泵浦光与检测光协同作用，将磁场信号转化为光学信号。</a:t>
              </a: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7300" y="7800"/>
              <a:ext cx="4600" cy="1000"/>
            </a:xfrm>
            <a:prstGeom prst="roundRect">
              <a:avLst>
                <a:gd name="adj" fmla="val 12000"/>
              </a:avLst>
            </a:prstGeom>
            <a:solidFill>
              <a:srgbClr val="F7F8FA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1" name="AutoShape 21"/>
            <p:cNvSpPr/>
            <p:nvPr/>
          </p:nvSpPr>
          <p:spPr>
            <a:xfrm>
              <a:off x="7500" y="7880"/>
              <a:ext cx="4200" cy="8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02. 定量转换模型建立</a:t>
              </a:r>
              <a:br>
                <a:rPr lang="en-US" sz="1600" b="0" i="0" u="none" strike="noStrike">
                  <a:solidFill>
                    <a:srgbClr val="1F2329"/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  <a:sym typeface="Noto Sans SC" panose="020B0200000000000000" charset="-122"/>
                </a:rPr>
              </a:b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利用FFT提取进动频率，建立磁场强度与光学信号的精确对应关系。</a:t>
              </a:r>
              <a:endParaRPr lang="en-US" sz="9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7300" y="9000"/>
              <a:ext cx="4600" cy="800"/>
            </a:xfrm>
            <a:prstGeom prst="roundRect">
              <a:avLst>
                <a:gd name="adj" fmla="val 15000"/>
              </a:avLst>
            </a:prstGeom>
            <a:solidFill>
              <a:srgbClr val="F7F8FA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7500" y="9080"/>
              <a:ext cx="4200" cy="6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03. 仪器参数优化与应用</a:t>
              </a:r>
              <a:br>
                <a:rPr lang="en-US" sz="1600" b="0" i="0" u="none" strike="noStrike">
                  <a:solidFill>
                    <a:srgbClr val="1F2329"/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  <a:sym typeface="Noto Sans SC" panose="020B0200000000000000" charset="-122"/>
                </a:rPr>
              </a:b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实现粉体样品的高灵敏、快速检测。</a:t>
              </a:r>
              <a:endParaRPr lang="en-US" sz="9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12800" y="2601"/>
              <a:ext cx="5200" cy="7775"/>
            </a:xfrm>
            <a:prstGeom prst="roundRect">
              <a:avLst>
                <a:gd name="adj" fmla="val 4615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54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5" name="AutoShape 25"/>
            <p:cNvSpPr/>
            <p:nvPr/>
          </p:nvSpPr>
          <p:spPr>
            <a:xfrm>
              <a:off x="12800" y="2600"/>
              <a:ext cx="5200" cy="880"/>
            </a:xfrm>
            <a:prstGeom prst="roundRect">
              <a:avLst>
                <a:gd name="adj" fmla="val 27272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12800" y="2760"/>
              <a:ext cx="52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ctr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创新优势与应用前景</a:t>
              </a:r>
              <a:endPara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" name="AutoShape 27"/>
            <p:cNvSpPr/>
            <p:nvPr/>
          </p:nvSpPr>
          <p:spPr>
            <a:xfrm>
              <a:off x="13100" y="3800"/>
              <a:ext cx="4600" cy="4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核心技术优势</a:t>
              </a:r>
              <a:endParaRPr lang="en-US" sz="1100"/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3100" y="4400"/>
              <a:ext cx="4600" cy="1700"/>
            </a:xfrm>
            <a:prstGeom prst="roundRect">
              <a:avLst>
                <a:gd name="adj" fmla="val 9411"/>
              </a:avLst>
            </a:prstGeom>
            <a:solidFill>
              <a:srgbClr val="F0F8FF">
                <a:alpha val="6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9" name="AutoShape 29"/>
            <p:cNvSpPr/>
            <p:nvPr/>
          </p:nvSpPr>
          <p:spPr>
            <a:xfrm>
              <a:off x="13300" y="4500"/>
              <a:ext cx="4200" cy="15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9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•超高灵敏：</a:t>
              </a: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可达pT/fT级，提升数倍。</a:t>
              </a:r>
              <a:b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</a:br>
              <a:r>
                <a:rPr lang="en-US" sz="9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•精准快速：</a:t>
              </a: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微米级定位，实时响应。</a:t>
              </a:r>
              <a:b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</a:br>
              <a:r>
                <a:rPr lang="en-US" sz="9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•无损检测：</a:t>
              </a: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非接触式，无样品污染。</a:t>
              </a:r>
              <a:endParaRPr lang="en-US" sz="9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30" name="AutoShape 30"/>
            <p:cNvSpPr/>
            <p:nvPr/>
          </p:nvSpPr>
          <p:spPr>
            <a:xfrm>
              <a:off x="13100" y="6400"/>
              <a:ext cx="4600" cy="4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广阔应用前景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13100" y="7000"/>
              <a:ext cx="4600" cy="8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可广泛应用于半导体晶圆、制药粉体、</a:t>
              </a:r>
              <a:r>
                <a:rPr lang="zh-CN" alt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锂离子电池材料</a:t>
              </a:r>
              <a:r>
                <a:rPr lang="en-US" sz="9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等领域，确保产品纯度。</a:t>
              </a:r>
              <a:endParaRPr lang="en-US" sz="9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4"/>
            <a:srcRect t="15217" b="15217"/>
            <a:stretch>
              <a:fillRect/>
            </a:stretch>
          </p:blipFill>
          <p:spPr>
            <a:xfrm>
              <a:off x="13100" y="8000"/>
              <a:ext cx="4600" cy="1800"/>
            </a:xfrm>
            <a:prstGeom prst="roundRect">
              <a:avLst>
                <a:gd name="adj" fmla="val 8888"/>
              </a:avLst>
            </a:prstGeom>
            <a:noFill/>
            <a:ln w="25400" cap="flat" cmpd="sng">
              <a:noFill/>
              <a:prstDash val="solid"/>
              <a:round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75844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三、</a:t>
            </a:r>
            <a:r>
              <a:rPr lang="zh-CN" altLang="en-US" sz="2000" dirty="0">
                <a:sym typeface="+mn-ea"/>
              </a:rPr>
              <a:t>拟开展研究内容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3" name="textbox 194"/>
          <p:cNvSpPr/>
          <p:nvPr/>
        </p:nvSpPr>
        <p:spPr>
          <a:xfrm>
            <a:off x="517525" y="553085"/>
            <a:ext cx="6743700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r>
              <a:rPr lang="en-US" sz="1600" b="1" spc="0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研究内容3：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现有磁信号表征技术深化与改进</a:t>
            </a: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 algn="l" rtl="0" eaLnBrk="0">
              <a:lnSpc>
                <a:spcPct val="91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AutoShape 4"/>
          <p:cNvSpPr/>
          <p:nvPr/>
        </p:nvSpPr>
        <p:spPr>
          <a:xfrm>
            <a:off x="497205" y="894080"/>
            <a:ext cx="8223885" cy="2184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面向工业化场景的精度、稳定性与抗干扰能力提升</a:t>
            </a:r>
            <a:endParaRPr lang="en-US" sz="1100"/>
          </a:p>
        </p:txBody>
      </p:sp>
      <p:grpSp>
        <p:nvGrpSpPr>
          <p:cNvPr id="44" name="组合 43"/>
          <p:cNvGrpSpPr/>
          <p:nvPr/>
        </p:nvGrpSpPr>
        <p:grpSpPr>
          <a:xfrm>
            <a:off x="497205" y="1205230"/>
            <a:ext cx="8030210" cy="612140"/>
            <a:chOff x="783" y="2028"/>
            <a:chExt cx="12646" cy="964"/>
          </a:xfrm>
        </p:grpSpPr>
        <p:sp>
          <p:nvSpPr>
            <p:cNvPr id="6" name="AutoShape 5"/>
            <p:cNvSpPr/>
            <p:nvPr/>
          </p:nvSpPr>
          <p:spPr>
            <a:xfrm>
              <a:off x="783" y="2028"/>
              <a:ext cx="12647" cy="964"/>
            </a:xfrm>
            <a:prstGeom prst="roundRect">
              <a:avLst>
                <a:gd name="adj" fmla="val 11428"/>
              </a:avLst>
            </a:prstGeom>
            <a:solidFill>
              <a:srgbClr val="F9FAFB">
                <a:alpha val="100000"/>
              </a:srgbClr>
            </a:solidFill>
            <a:ln w="12700" cap="flat" cmpd="sng">
              <a:solidFill>
                <a:srgbClr val="E5E7EB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" name="AutoShape 6"/>
            <p:cNvSpPr/>
            <p:nvPr/>
          </p:nvSpPr>
          <p:spPr>
            <a:xfrm>
              <a:off x="1091" y="2165"/>
              <a:ext cx="12210" cy="688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研究背景与目标：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针对工业环境下磁检测技术精度低、抗干扰弱的痛点，本研究通过“算法优化+硬件升级+系统集成”的三位一体方案，构建高可靠性、高适应性的改进型检测系统，满足严苛的智能制造生产需求。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7205" y="1820545"/>
            <a:ext cx="8028305" cy="2115820"/>
            <a:chOff x="783" y="3198"/>
            <a:chExt cx="12643" cy="2819"/>
          </a:xfrm>
        </p:grpSpPr>
        <p:sp>
          <p:nvSpPr>
            <p:cNvPr id="8" name="AutoShape 7"/>
            <p:cNvSpPr/>
            <p:nvPr/>
          </p:nvSpPr>
          <p:spPr>
            <a:xfrm>
              <a:off x="783" y="3198"/>
              <a:ext cx="4009" cy="2819"/>
            </a:xfrm>
            <a:prstGeom prst="roundRect">
              <a:avLst>
                <a:gd name="adj" fmla="val 5263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27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" name="AutoShape 8"/>
            <p:cNvSpPr/>
            <p:nvPr/>
          </p:nvSpPr>
          <p:spPr>
            <a:xfrm>
              <a:off x="783" y="3243"/>
              <a:ext cx="4009" cy="452"/>
            </a:xfrm>
            <a:prstGeom prst="roundRect">
              <a:avLst>
                <a:gd name="adj" fmla="val 27777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0" name="AutoShape 9"/>
            <p:cNvSpPr/>
            <p:nvPr/>
          </p:nvSpPr>
          <p:spPr>
            <a:xfrm>
              <a:off x="937" y="3280"/>
              <a:ext cx="3700" cy="33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算法优化 · 信号提纯</a:t>
              </a:r>
              <a:endParaRPr lang="en-US" sz="1100"/>
            </a:p>
          </p:txBody>
        </p:sp>
        <p:sp>
          <p:nvSpPr>
            <p:cNvPr id="11" name="AutoShape 10"/>
            <p:cNvSpPr/>
            <p:nvPr/>
          </p:nvSpPr>
          <p:spPr>
            <a:xfrm>
              <a:off x="1014" y="3886"/>
              <a:ext cx="3546" cy="117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数字滤波：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小波变换+卡尔曼滤波，分离信号噪声。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双调制技术：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信噪比(SNR)显著提升至60dB+。</a:t>
              </a:r>
              <a:endPara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智能补偿：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修正温漂，系数降1个数量级。</a:t>
              </a:r>
              <a:endPara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12" name="AutoShape 11"/>
            <p:cNvSpPr/>
            <p:nvPr/>
          </p:nvSpPr>
          <p:spPr>
            <a:xfrm>
              <a:off x="1014" y="5342"/>
              <a:ext cx="3546" cy="551"/>
            </a:xfrm>
            <a:prstGeom prst="roundRect">
              <a:avLst>
                <a:gd name="adj" fmla="val 15000"/>
              </a:avLst>
            </a:prstGeom>
            <a:solidFill>
              <a:schemeClr val="bg1">
                <a:lumMod val="9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14" name="Picture 1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8" y="5425"/>
              <a:ext cx="432" cy="385"/>
            </a:xfrm>
            <a:prstGeom prst="rect">
              <a:avLst/>
            </a:prstGeom>
          </p:spPr>
        </p:pic>
        <p:sp>
          <p:nvSpPr>
            <p:cNvPr id="15" name="AutoShape 13"/>
            <p:cNvSpPr/>
            <p:nvPr/>
          </p:nvSpPr>
          <p:spPr>
            <a:xfrm>
              <a:off x="1708" y="5442"/>
              <a:ext cx="2621" cy="33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波形对比：去噪前后效果显著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6" name="AutoShape 14"/>
            <p:cNvSpPr/>
            <p:nvPr/>
          </p:nvSpPr>
          <p:spPr>
            <a:xfrm>
              <a:off x="5100" y="3198"/>
              <a:ext cx="4009" cy="2819"/>
            </a:xfrm>
            <a:prstGeom prst="roundRect">
              <a:avLst>
                <a:gd name="adj" fmla="val 5263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27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7" name="AutoShape 15"/>
            <p:cNvSpPr/>
            <p:nvPr/>
          </p:nvSpPr>
          <p:spPr>
            <a:xfrm>
              <a:off x="5100" y="3243"/>
              <a:ext cx="4009" cy="452"/>
            </a:xfrm>
            <a:prstGeom prst="roundRect">
              <a:avLst>
                <a:gd name="adj" fmla="val 27777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8" name="AutoShape 16"/>
            <p:cNvSpPr/>
            <p:nvPr/>
          </p:nvSpPr>
          <p:spPr>
            <a:xfrm>
              <a:off x="5254" y="3280"/>
              <a:ext cx="3700" cy="33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硬件升级 · 物理感知</a:t>
              </a:r>
              <a:endPara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AutoShape 17"/>
            <p:cNvSpPr/>
            <p:nvPr/>
          </p:nvSpPr>
          <p:spPr>
            <a:xfrm>
              <a:off x="5331" y="3886"/>
              <a:ext cx="3546" cy="1101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核心材料：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纳米晶/非晶合金，初始磁导率180k。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信号链路：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24位高精度ADC+低噪仪表放大器。</a:t>
              </a:r>
              <a:endPara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电磁屏蔽：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法拉第笼+差分布局，抗共模干扰。</a:t>
              </a:r>
              <a:endPara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3"/>
            <a:srcRect t="29914" b="29914"/>
            <a:stretch>
              <a:fillRect/>
            </a:stretch>
          </p:blipFill>
          <p:spPr>
            <a:xfrm>
              <a:off x="5948" y="5176"/>
              <a:ext cx="2313" cy="757"/>
            </a:xfrm>
            <a:prstGeom prst="roundRect">
              <a:avLst>
                <a:gd name="adj" fmla="val 14545"/>
              </a:avLst>
            </a:prstGeom>
            <a:noFill/>
            <a:ln w="25400" cap="flat" cmpd="sng">
              <a:noFill/>
              <a:prstDash val="solid"/>
              <a:round/>
            </a:ln>
          </p:spPr>
        </p:pic>
        <p:sp>
          <p:nvSpPr>
            <p:cNvPr id="21" name="AutoShape 19"/>
            <p:cNvSpPr/>
            <p:nvPr/>
          </p:nvSpPr>
          <p:spPr>
            <a:xfrm>
              <a:off x="9417" y="3198"/>
              <a:ext cx="4009" cy="2819"/>
            </a:xfrm>
            <a:prstGeom prst="roundRect">
              <a:avLst>
                <a:gd name="adj" fmla="val 5263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27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2" name="AutoShape 20"/>
            <p:cNvSpPr/>
            <p:nvPr/>
          </p:nvSpPr>
          <p:spPr>
            <a:xfrm>
              <a:off x="9417" y="3243"/>
              <a:ext cx="4009" cy="452"/>
            </a:xfrm>
            <a:prstGeom prst="roundRect">
              <a:avLst>
                <a:gd name="adj" fmla="val 27777"/>
              </a:avLst>
            </a:prstGeom>
            <a:solidFill>
              <a:schemeClr val="bg1">
                <a:lumMod val="8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3" name="AutoShape 21"/>
            <p:cNvSpPr/>
            <p:nvPr/>
          </p:nvSpPr>
          <p:spPr>
            <a:xfrm>
              <a:off x="9571" y="3280"/>
              <a:ext cx="3700" cy="33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系统集成 · 智能可靠</a:t>
              </a:r>
              <a:endParaRPr lang="en-US" sz="1100"/>
            </a:p>
          </p:txBody>
        </p:sp>
        <p:sp>
          <p:nvSpPr>
            <p:cNvPr id="24" name="AutoShape 22"/>
            <p:cNvSpPr/>
            <p:nvPr/>
          </p:nvSpPr>
          <p:spPr>
            <a:xfrm>
              <a:off x="9648" y="3886"/>
              <a:ext cx="3546" cy="117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8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自适应激励：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动态调节励磁电流，压缩噪声波动。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在线校准：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内置标准磁场，开机自校修正漂移。</a:t>
              </a:r>
              <a:endPara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indent="0" algn="l">
                <a:lnSpc>
                  <a:spcPct val="108000"/>
                </a:lnSpc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● 状态监测：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全链路数据实时回传与异常预警。</a:t>
              </a:r>
              <a:endPara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25" name="AutoShape 23"/>
            <p:cNvSpPr/>
            <p:nvPr/>
          </p:nvSpPr>
          <p:spPr>
            <a:xfrm>
              <a:off x="9648" y="5321"/>
              <a:ext cx="3546" cy="551"/>
            </a:xfrm>
            <a:prstGeom prst="roundRect">
              <a:avLst>
                <a:gd name="adj" fmla="val 15000"/>
              </a:avLst>
            </a:prstGeom>
            <a:solidFill>
              <a:schemeClr val="bg1">
                <a:lumMod val="95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26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02" y="5404"/>
              <a:ext cx="432" cy="385"/>
            </a:xfrm>
            <a:prstGeom prst="rect">
              <a:avLst/>
            </a:prstGeom>
          </p:spPr>
        </p:pic>
        <p:sp>
          <p:nvSpPr>
            <p:cNvPr id="27" name="AutoShape 25"/>
            <p:cNvSpPr/>
            <p:nvPr/>
          </p:nvSpPr>
          <p:spPr>
            <a:xfrm>
              <a:off x="10342" y="5432"/>
              <a:ext cx="2621" cy="33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综合性能：全面优于现有技术指标</a:t>
              </a:r>
              <a:endParaRPr lang="en-US" sz="1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97205" y="3985260"/>
            <a:ext cx="8031480" cy="728933"/>
            <a:chOff x="783" y="6089"/>
            <a:chExt cx="12648" cy="1239"/>
          </a:xfrm>
        </p:grpSpPr>
        <p:sp>
          <p:nvSpPr>
            <p:cNvPr id="28" name="AutoShape 26"/>
            <p:cNvSpPr/>
            <p:nvPr/>
          </p:nvSpPr>
          <p:spPr>
            <a:xfrm>
              <a:off x="783" y="6089"/>
              <a:ext cx="12642" cy="1239"/>
            </a:xfrm>
            <a:prstGeom prst="roundRect">
              <a:avLst>
                <a:gd name="adj" fmla="val 11111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6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9" name="AutoShape 27"/>
            <p:cNvSpPr/>
            <p:nvPr/>
          </p:nvSpPr>
          <p:spPr>
            <a:xfrm>
              <a:off x="1014" y="6227"/>
              <a:ext cx="2935" cy="964"/>
            </a:xfrm>
            <a:prstGeom prst="roundRect">
              <a:avLst>
                <a:gd name="adj" fmla="val 11428"/>
              </a:avLst>
            </a:prstGeom>
            <a:solidFill>
              <a:srgbClr val="F9FAFB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30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68" y="6346"/>
              <a:ext cx="433" cy="438"/>
            </a:xfrm>
            <a:prstGeom prst="rect">
              <a:avLst/>
            </a:prstGeom>
          </p:spPr>
        </p:pic>
        <p:sp>
          <p:nvSpPr>
            <p:cNvPr id="31" name="AutoShape 29"/>
            <p:cNvSpPr/>
            <p:nvPr/>
          </p:nvSpPr>
          <p:spPr>
            <a:xfrm>
              <a:off x="1752" y="6337"/>
              <a:ext cx="1957" cy="688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000" b="1" i="0" u="none" strike="noStrike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精度提升 50%+</a:t>
              </a:r>
              <a:endParaRPr 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l">
                <a:lnSpc>
                  <a:spcPct val="125000"/>
                </a:lnSpc>
              </a:pPr>
              <a:r>
                <a:rPr lang="en-US" sz="1000" b="0" i="0" u="none" strike="noStrike">
                  <a:solidFill>
                    <a:srgbClr val="7878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稳定识别微米级异物</a:t>
              </a:r>
              <a:endParaRPr lang="en-US" sz="1000" b="0" i="0" u="none" strike="noStrike">
                <a:solidFill>
                  <a:srgbClr val="7878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32" name="AutoShape 30"/>
            <p:cNvSpPr/>
            <p:nvPr/>
          </p:nvSpPr>
          <p:spPr>
            <a:xfrm>
              <a:off x="4175" y="6227"/>
              <a:ext cx="2935" cy="964"/>
            </a:xfrm>
            <a:prstGeom prst="roundRect">
              <a:avLst>
                <a:gd name="adj" fmla="val 11428"/>
              </a:avLst>
            </a:prstGeom>
            <a:solidFill>
              <a:srgbClr val="F9FAFB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33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329" y="6346"/>
              <a:ext cx="433" cy="438"/>
            </a:xfrm>
            <a:prstGeom prst="rect">
              <a:avLst/>
            </a:prstGeom>
          </p:spPr>
        </p:pic>
        <p:sp>
          <p:nvSpPr>
            <p:cNvPr id="34" name="AutoShape 32"/>
            <p:cNvSpPr/>
            <p:nvPr/>
          </p:nvSpPr>
          <p:spPr>
            <a:xfrm>
              <a:off x="4913" y="6337"/>
              <a:ext cx="1957" cy="688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000" b="1" i="0" u="none" strike="noStrike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漂移 &lt;0.5nT/℃</a:t>
              </a:r>
              <a:endParaRPr lang="en-US" sz="10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25000"/>
                </a:lnSpc>
                <a:buClrTx/>
                <a:buSzTx/>
                <a:buFontTx/>
              </a:pPr>
              <a:r>
                <a:rPr lang="en-US" sz="1000" b="0" i="0" u="none" strike="noStrike">
                  <a:solidFill>
                    <a:srgbClr val="7878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全温域保持高一致性</a:t>
              </a:r>
              <a:endParaRPr lang="en-US" sz="1000" b="0" i="0" u="none" strike="noStrike">
                <a:solidFill>
                  <a:srgbClr val="7878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35" name="AutoShape 33"/>
            <p:cNvSpPr/>
            <p:nvPr/>
          </p:nvSpPr>
          <p:spPr>
            <a:xfrm>
              <a:off x="7336" y="6227"/>
              <a:ext cx="2935" cy="964"/>
            </a:xfrm>
            <a:prstGeom prst="roundRect">
              <a:avLst>
                <a:gd name="adj" fmla="val 11428"/>
              </a:avLst>
            </a:prstGeom>
            <a:solidFill>
              <a:srgbClr val="F9FAFB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36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490" y="6346"/>
              <a:ext cx="433" cy="438"/>
            </a:xfrm>
            <a:prstGeom prst="rect">
              <a:avLst/>
            </a:prstGeom>
          </p:spPr>
        </p:pic>
        <p:sp>
          <p:nvSpPr>
            <p:cNvPr id="37" name="AutoShape 35"/>
            <p:cNvSpPr/>
            <p:nvPr/>
          </p:nvSpPr>
          <p:spPr>
            <a:xfrm>
              <a:off x="8074" y="6337"/>
              <a:ext cx="1957" cy="688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000" b="1" i="0" u="none" strike="noStrike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误报率降低 60%</a:t>
              </a:r>
              <a:endParaRPr lang="en-US" sz="10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l">
                <a:lnSpc>
                  <a:spcPct val="125000"/>
                </a:lnSpc>
                <a:buClrTx/>
                <a:buSzTx/>
                <a:buFontTx/>
              </a:pPr>
              <a:r>
                <a:rPr lang="en-US" sz="1000" b="0" i="0" u="none" strike="noStrike">
                  <a:solidFill>
                    <a:srgbClr val="7878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有效抑制高频工业噪声</a:t>
              </a:r>
              <a:endParaRPr lang="en-US" sz="1000" b="0" i="0" u="none" strike="noStrike">
                <a:solidFill>
                  <a:srgbClr val="7878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  <p:sp>
          <p:nvSpPr>
            <p:cNvPr id="38" name="AutoShape 36"/>
            <p:cNvSpPr/>
            <p:nvPr/>
          </p:nvSpPr>
          <p:spPr>
            <a:xfrm>
              <a:off x="10496" y="6227"/>
              <a:ext cx="2935" cy="964"/>
            </a:xfrm>
            <a:prstGeom prst="roundRect">
              <a:avLst>
                <a:gd name="adj" fmla="val 11428"/>
              </a:avLst>
            </a:prstGeom>
            <a:solidFill>
              <a:srgbClr val="F9FAFB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39" name="Picture 3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650" y="6346"/>
              <a:ext cx="433" cy="438"/>
            </a:xfrm>
            <a:prstGeom prst="rect">
              <a:avLst/>
            </a:prstGeom>
          </p:spPr>
        </p:pic>
        <p:sp>
          <p:nvSpPr>
            <p:cNvPr id="41" name="AutoShape 38"/>
            <p:cNvSpPr/>
            <p:nvPr/>
          </p:nvSpPr>
          <p:spPr>
            <a:xfrm>
              <a:off x="11234" y="6337"/>
              <a:ext cx="1957" cy="688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000" b="1" i="0" u="none" strike="noStrike">
                  <a:solidFill>
                    <a:srgbClr val="33333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显著降本增效</a:t>
              </a:r>
              <a:endParaRPr lang="en-US" sz="1100"/>
            </a:p>
            <a:p>
              <a:pPr algn="l">
                <a:lnSpc>
                  <a:spcPct val="125000"/>
                </a:lnSpc>
                <a:buClrTx/>
                <a:buSzTx/>
                <a:buFontTx/>
              </a:pPr>
              <a:r>
                <a:rPr lang="en-US" sz="1000" b="0" i="0" u="none" strike="noStrike">
                  <a:solidFill>
                    <a:srgbClr val="7878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提升产品良率与鲁棒性</a:t>
              </a:r>
              <a:endParaRPr lang="en-US" sz="1000" b="0" i="0" u="none" strike="noStrike">
                <a:solidFill>
                  <a:srgbClr val="78787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75844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三、</a:t>
            </a:r>
            <a:r>
              <a:rPr lang="zh-CN" altLang="en-US" sz="2000" dirty="0">
                <a:sym typeface="+mn-ea"/>
              </a:rPr>
              <a:t>拟开展研究内容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3" name="textbox 194"/>
          <p:cNvSpPr/>
          <p:nvPr/>
        </p:nvSpPr>
        <p:spPr>
          <a:xfrm>
            <a:off x="504825" y="553085"/>
            <a:ext cx="6743700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r>
              <a:rPr lang="en-US" sz="1600" b="1" spc="0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研究内容4：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突破传统瓶颈</a:t>
            </a:r>
            <a:r>
              <a:rPr lang="en-US" altLang="zh-CN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新型快速高通量检测方法及样机研发</a:t>
            </a: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 algn="l" rtl="0" eaLnBrk="0">
              <a:lnSpc>
                <a:spcPct val="91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97205" y="79375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依托中国科学技术大学多学科优势，打造新一代快速、低成本检测技术</a:t>
            </a:r>
            <a:endParaRPr lang="en-US" sz="1200" b="1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AutoShape 5"/>
          <p:cNvSpPr/>
          <p:nvPr/>
        </p:nvSpPr>
        <p:spPr>
          <a:xfrm>
            <a:off x="295275" y="1278255"/>
            <a:ext cx="2693670" cy="3402965"/>
          </a:xfrm>
          <a:prstGeom prst="roundRect">
            <a:avLst>
              <a:gd name="adj" fmla="val 3846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2" name="AutoShape 14"/>
          <p:cNvSpPr/>
          <p:nvPr/>
        </p:nvSpPr>
        <p:spPr>
          <a:xfrm>
            <a:off x="3195955" y="1278255"/>
            <a:ext cx="2693670" cy="3402965"/>
          </a:xfrm>
          <a:prstGeom prst="roundRect">
            <a:avLst>
              <a:gd name="adj" fmla="val 3846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5" name="AutoShape 27"/>
          <p:cNvSpPr/>
          <p:nvPr/>
        </p:nvSpPr>
        <p:spPr>
          <a:xfrm>
            <a:off x="6097270" y="1278255"/>
            <a:ext cx="2693670" cy="3402965"/>
          </a:xfrm>
          <a:prstGeom prst="roundRect">
            <a:avLst>
              <a:gd name="adj" fmla="val 3846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0" name="AutoShape 6"/>
          <p:cNvSpPr/>
          <p:nvPr/>
        </p:nvSpPr>
        <p:spPr>
          <a:xfrm>
            <a:off x="450850" y="1462405"/>
            <a:ext cx="2383155" cy="2762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sng" strike="noStrike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01 / 研究背景与挑战</a:t>
            </a:r>
            <a:endParaRPr lang="en-US" sz="1100"/>
          </a:p>
        </p:txBody>
      </p:sp>
      <p:sp>
        <p:nvSpPr>
          <p:cNvPr id="45" name="AutoShape 7"/>
          <p:cNvSpPr/>
          <p:nvPr/>
        </p:nvSpPr>
        <p:spPr>
          <a:xfrm>
            <a:off x="450850" y="1922145"/>
            <a:ext cx="2383155" cy="828040"/>
          </a:xfrm>
          <a:prstGeom prst="roundRect">
            <a:avLst>
              <a:gd name="adj" fmla="val 6666"/>
            </a:avLst>
          </a:prstGeom>
          <a:solidFill>
            <a:srgbClr val="F7F8F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6" name="AutoShape 8"/>
          <p:cNvSpPr/>
          <p:nvPr/>
        </p:nvSpPr>
        <p:spPr>
          <a:xfrm>
            <a:off x="554355" y="2014220"/>
            <a:ext cx="2175510" cy="1841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项目背景</a:t>
            </a:r>
            <a:endParaRPr lang="en-US" sz="1100"/>
          </a:p>
        </p:txBody>
      </p:sp>
      <p:sp>
        <p:nvSpPr>
          <p:cNvPr id="47" name="AutoShape 9"/>
          <p:cNvSpPr/>
          <p:nvPr/>
        </p:nvSpPr>
        <p:spPr>
          <a:xfrm>
            <a:off x="554355" y="2244090"/>
            <a:ext cx="2175510" cy="4597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08000"/>
              </a:lnSpc>
              <a:buClrTx/>
              <a:buSzTx/>
              <a:buFontTx/>
              <a:defRPr/>
            </a:pPr>
            <a:r>
              <a: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依托中科大物理、材料等多学科积累，自主研发具备快速、高通量、低成本特征的新型磁性异物检测方法。</a:t>
            </a:r>
            <a:endParaRPr lang="en-US" sz="100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AutoShape 10"/>
          <p:cNvSpPr/>
          <p:nvPr/>
        </p:nvSpPr>
        <p:spPr>
          <a:xfrm>
            <a:off x="450850" y="2842260"/>
            <a:ext cx="2383155" cy="828040"/>
          </a:xfrm>
          <a:prstGeom prst="roundRect">
            <a:avLst>
              <a:gd name="adj" fmla="val 6666"/>
            </a:avLst>
          </a:prstGeom>
          <a:solidFill>
            <a:srgbClr val="F7F8F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9" name="AutoShape 11"/>
          <p:cNvSpPr/>
          <p:nvPr/>
        </p:nvSpPr>
        <p:spPr>
          <a:xfrm>
            <a:off x="554355" y="2934335"/>
            <a:ext cx="2175510" cy="1841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传统方法瓶颈</a:t>
            </a:r>
            <a:endParaRPr lang="en-US" sz="1100" b="1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0" name="AutoShape 12"/>
          <p:cNvSpPr/>
          <p:nvPr/>
        </p:nvSpPr>
        <p:spPr>
          <a:xfrm>
            <a:off x="554355" y="3164205"/>
            <a:ext cx="2175510" cy="4597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100" b="0" i="0" u="none" strike="noStrike">
                <a:solidFill>
                  <a:srgbClr val="6666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I</a:t>
            </a:r>
            <a:r>
              <a: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CP-MS等技术存在流程冗长、成本高昂、检测通量低三大痛点，难以满足大规模实时检测需求。</a:t>
            </a:r>
            <a:endParaRPr lang="en-US" sz="1100"/>
          </a:p>
        </p:txBody>
      </p:sp>
      <p:pic>
        <p:nvPicPr>
          <p:cNvPr id="51" name="Picture 13"/>
          <p:cNvPicPr>
            <a:picLocks noChangeAspect="1"/>
          </p:cNvPicPr>
          <p:nvPr/>
        </p:nvPicPr>
        <p:blipFill>
          <a:blip r:embed="rId1"/>
          <a:srcRect t="14571" b="14571"/>
          <a:stretch>
            <a:fillRect/>
          </a:stretch>
        </p:blipFill>
        <p:spPr>
          <a:xfrm>
            <a:off x="606425" y="3761740"/>
            <a:ext cx="2072005" cy="735965"/>
          </a:xfrm>
          <a:prstGeom prst="roundRect">
            <a:avLst>
              <a:gd name="adj" fmla="val 10000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53" name="AutoShape 15"/>
          <p:cNvSpPr/>
          <p:nvPr/>
        </p:nvSpPr>
        <p:spPr>
          <a:xfrm>
            <a:off x="3352165" y="1462405"/>
            <a:ext cx="2383155" cy="2762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sng" strike="noStrike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02 / </a:t>
            </a:r>
            <a:r>
              <a: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新型检测技术研发</a:t>
            </a:r>
            <a:endParaRPr lang="zh-CN" altLang="en-US" sz="1400" b="1" u="sng" dirty="0">
              <a:solidFill>
                <a:srgbClr val="FF6A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0" name="组合 79"/>
          <p:cNvGrpSpPr/>
          <p:nvPr/>
        </p:nvGrpSpPr>
        <p:grpSpPr>
          <a:xfrm>
            <a:off x="3419475" y="1776095"/>
            <a:ext cx="2383155" cy="594360"/>
            <a:chOff x="5385" y="3027"/>
            <a:chExt cx="3753" cy="936"/>
          </a:xfrm>
        </p:grpSpPr>
        <p:sp>
          <p:nvSpPr>
            <p:cNvPr id="54" name="AutoShape 16"/>
            <p:cNvSpPr/>
            <p:nvPr/>
          </p:nvSpPr>
          <p:spPr>
            <a:xfrm>
              <a:off x="5385" y="3027"/>
              <a:ext cx="3753" cy="910"/>
            </a:xfrm>
            <a:prstGeom prst="roundRect">
              <a:avLst>
                <a:gd name="adj" fmla="val 8888"/>
              </a:avLst>
            </a:prstGeom>
            <a:solidFill>
              <a:srgbClr val="FAFAFA">
                <a:alpha val="100000"/>
              </a:srgbClr>
            </a:solidFill>
            <a:ln w="12700" cap="flat" cmpd="sng">
              <a:solidFill>
                <a:srgbClr val="F0F0F0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55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09" y="3057"/>
              <a:ext cx="386" cy="344"/>
            </a:xfrm>
            <a:prstGeom prst="rect">
              <a:avLst/>
            </a:prstGeom>
          </p:spPr>
        </p:pic>
        <p:sp>
          <p:nvSpPr>
            <p:cNvPr id="56" name="AutoShape 18"/>
            <p:cNvSpPr/>
            <p:nvPr/>
          </p:nvSpPr>
          <p:spPr>
            <a:xfrm>
              <a:off x="5846" y="3081"/>
              <a:ext cx="2894" cy="31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新型检测原理创新设计</a:t>
              </a:r>
              <a:endParaRPr lang="zh-CN" alt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7" name="AutoShape 19"/>
            <p:cNvSpPr/>
            <p:nvPr/>
          </p:nvSpPr>
          <p:spPr>
            <a:xfrm>
              <a:off x="5846" y="3384"/>
              <a:ext cx="3063" cy="57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突破传统检测原理，设计创新性检测方案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。</a:t>
              </a:r>
              <a:endParaRPr lang="en-US" sz="1100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3419475" y="2385060"/>
            <a:ext cx="2383155" cy="530860"/>
            <a:chOff x="5385" y="4476"/>
            <a:chExt cx="3753" cy="836"/>
          </a:xfrm>
        </p:grpSpPr>
        <p:sp>
          <p:nvSpPr>
            <p:cNvPr id="58" name="AutoShape 20"/>
            <p:cNvSpPr/>
            <p:nvPr/>
          </p:nvSpPr>
          <p:spPr>
            <a:xfrm>
              <a:off x="5385" y="4476"/>
              <a:ext cx="3753" cy="709"/>
            </a:xfrm>
            <a:prstGeom prst="roundRect">
              <a:avLst>
                <a:gd name="adj" fmla="val 8888"/>
              </a:avLst>
            </a:prstGeom>
            <a:solidFill>
              <a:srgbClr val="FAFAFA">
                <a:alpha val="100000"/>
              </a:srgbClr>
            </a:solidFill>
            <a:ln w="12700" cap="flat" cmpd="sng">
              <a:solidFill>
                <a:srgbClr val="F0F0F0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59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9" y="4505"/>
              <a:ext cx="386" cy="344"/>
            </a:xfrm>
            <a:prstGeom prst="rect">
              <a:avLst/>
            </a:prstGeom>
          </p:spPr>
        </p:pic>
        <p:sp>
          <p:nvSpPr>
            <p:cNvPr id="60" name="AutoShape 22"/>
            <p:cNvSpPr/>
            <p:nvPr/>
          </p:nvSpPr>
          <p:spPr>
            <a:xfrm>
              <a:off x="5846" y="4532"/>
              <a:ext cx="2894" cy="31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zh-CN" alt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快速检测核心算法开发</a:t>
              </a:r>
              <a:endParaRPr lang="zh-CN" alt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1" name="AutoShape 23"/>
            <p:cNvSpPr/>
            <p:nvPr/>
          </p:nvSpPr>
          <p:spPr>
            <a:xfrm>
              <a:off x="5846" y="4733"/>
              <a:ext cx="3062" cy="57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开发高效数据处理与信号识别算法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。</a:t>
              </a:r>
              <a:endParaRPr lang="en-US" sz="1100"/>
            </a:p>
          </p:txBody>
        </p:sp>
      </p:grpSp>
      <p:sp>
        <p:nvSpPr>
          <p:cNvPr id="66" name="AutoShape 28"/>
          <p:cNvSpPr/>
          <p:nvPr/>
        </p:nvSpPr>
        <p:spPr>
          <a:xfrm>
            <a:off x="6252845" y="1462405"/>
            <a:ext cx="2383155" cy="27622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1" i="0" u="sng" strike="noStrike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03 / 样机概念与原理</a:t>
            </a:r>
            <a:endParaRPr lang="en-US" sz="1100"/>
          </a:p>
        </p:txBody>
      </p:sp>
      <p:sp>
        <p:nvSpPr>
          <p:cNvPr id="67" name="AutoShape 29"/>
          <p:cNvSpPr/>
          <p:nvPr/>
        </p:nvSpPr>
        <p:spPr>
          <a:xfrm>
            <a:off x="6252845" y="1922145"/>
            <a:ext cx="2383155" cy="828040"/>
          </a:xfrm>
          <a:prstGeom prst="roundRect">
            <a:avLst>
              <a:gd name="adj" fmla="val 6666"/>
            </a:avLst>
          </a:prstGeom>
          <a:solidFill>
            <a:srgbClr val="F7F8F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8" name="AutoShape 30"/>
          <p:cNvSpPr/>
          <p:nvPr/>
        </p:nvSpPr>
        <p:spPr>
          <a:xfrm>
            <a:off x="6356350" y="2014220"/>
            <a:ext cx="2175510" cy="1841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技术原理</a:t>
            </a:r>
            <a:endParaRPr lang="en-US" sz="1100"/>
          </a:p>
        </p:txBody>
      </p:sp>
      <p:sp>
        <p:nvSpPr>
          <p:cNvPr id="69" name="AutoShape 31"/>
          <p:cNvSpPr/>
          <p:nvPr/>
        </p:nvSpPr>
        <p:spPr>
          <a:xfrm>
            <a:off x="6356350" y="2244090"/>
            <a:ext cx="2175510" cy="4597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08000"/>
              </a:lnSpc>
              <a:buClrTx/>
              <a:buSzTx/>
              <a:buFontTx/>
              <a:defRPr/>
            </a:pPr>
            <a:r>
              <a: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利用高灵敏度磁传感器阵列，量化磁性异物引起的局部磁场扰动，结合自研算法快速识别目标。</a:t>
            </a:r>
            <a:endParaRPr lang="en-US" sz="100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0" name="AutoShape 32"/>
          <p:cNvSpPr/>
          <p:nvPr/>
        </p:nvSpPr>
        <p:spPr>
          <a:xfrm>
            <a:off x="6252845" y="2842260"/>
            <a:ext cx="2383155" cy="828040"/>
          </a:xfrm>
          <a:prstGeom prst="roundRect">
            <a:avLst>
              <a:gd name="adj" fmla="val 6666"/>
            </a:avLst>
          </a:prstGeom>
          <a:solidFill>
            <a:srgbClr val="F7F8F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1" name="AutoShape 33"/>
          <p:cNvSpPr/>
          <p:nvPr/>
        </p:nvSpPr>
        <p:spPr>
          <a:xfrm>
            <a:off x="6356350" y="2934335"/>
            <a:ext cx="2175510" cy="1841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样机概念设计</a:t>
            </a:r>
            <a:endParaRPr lang="en-US" sz="1100" b="1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2" name="AutoShape 34"/>
          <p:cNvSpPr/>
          <p:nvPr/>
        </p:nvSpPr>
        <p:spPr>
          <a:xfrm>
            <a:off x="6356350" y="3164205"/>
            <a:ext cx="2175510" cy="4597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08000"/>
              </a:lnSpc>
              <a:buClrTx/>
              <a:buSzTx/>
              <a:buFontTx/>
              <a:defRPr/>
            </a:pPr>
            <a:r>
              <a:rPr lang="en-US" sz="1000" b="0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集成自动化进样、多通道检测、信号处理与可视化交互四大模块，实现全流程自动化无损检测。</a:t>
            </a:r>
            <a:endParaRPr lang="en-US" sz="1000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3419475" y="2866390"/>
            <a:ext cx="2383155" cy="523875"/>
            <a:chOff x="5385" y="5924"/>
            <a:chExt cx="3753" cy="825"/>
          </a:xfrm>
        </p:grpSpPr>
        <p:sp>
          <p:nvSpPr>
            <p:cNvPr id="62" name="AutoShape 24"/>
            <p:cNvSpPr/>
            <p:nvPr/>
          </p:nvSpPr>
          <p:spPr>
            <a:xfrm>
              <a:off x="5385" y="5924"/>
              <a:ext cx="3753" cy="706"/>
            </a:xfrm>
            <a:prstGeom prst="roundRect">
              <a:avLst>
                <a:gd name="adj" fmla="val 10000"/>
              </a:avLst>
            </a:prstGeom>
            <a:solidFill>
              <a:srgbClr val="FAFAFA">
                <a:alpha val="100000"/>
              </a:srgbClr>
            </a:solidFill>
            <a:ln w="12700" cap="flat" cmpd="sng">
              <a:solidFill>
                <a:srgbClr val="F0F0F0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lang="en-US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algn="ctr">
                <a:defRPr/>
              </a:pPr>
              <a:r>
                <a:rPr lang="en-US" sz="1000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       </a:t>
              </a:r>
              <a:endParaRPr lang="en-US"/>
            </a:p>
            <a:p>
              <a:pPr algn="ctr">
                <a:defRPr/>
              </a:pPr>
            </a:p>
          </p:txBody>
        </p:sp>
        <p:pic>
          <p:nvPicPr>
            <p:cNvPr id="63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09" y="5945"/>
              <a:ext cx="386" cy="344"/>
            </a:xfrm>
            <a:prstGeom prst="rect">
              <a:avLst/>
            </a:prstGeom>
          </p:spPr>
        </p:pic>
        <p:sp>
          <p:nvSpPr>
            <p:cNvPr id="64" name="AutoShape 26"/>
            <p:cNvSpPr/>
            <p:nvPr/>
          </p:nvSpPr>
          <p:spPr>
            <a:xfrm>
              <a:off x="5846" y="5963"/>
              <a:ext cx="2894" cy="392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样机硬件系统搭建</a:t>
              </a:r>
              <a:endParaRPr lang="zh-CN" altLang="en-US" sz="1100"/>
            </a:p>
          </p:txBody>
        </p:sp>
        <p:sp>
          <p:nvSpPr>
            <p:cNvPr id="76" name="AutoShape 23"/>
            <p:cNvSpPr/>
            <p:nvPr/>
          </p:nvSpPr>
          <p:spPr>
            <a:xfrm>
              <a:off x="5848" y="6170"/>
              <a:ext cx="3060" cy="57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000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完成样机机械结构与电子系统搭建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。</a:t>
              </a:r>
              <a:endParaRPr lang="en-US" sz="1100"/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3420110" y="3348990"/>
            <a:ext cx="2383155" cy="530225"/>
            <a:chOff x="5385" y="5924"/>
            <a:chExt cx="3753" cy="835"/>
          </a:xfrm>
        </p:grpSpPr>
        <p:sp>
          <p:nvSpPr>
            <p:cNvPr id="84" name="AutoShape 24"/>
            <p:cNvSpPr/>
            <p:nvPr/>
          </p:nvSpPr>
          <p:spPr>
            <a:xfrm>
              <a:off x="5385" y="5924"/>
              <a:ext cx="3753" cy="724"/>
            </a:xfrm>
            <a:prstGeom prst="roundRect">
              <a:avLst>
                <a:gd name="adj" fmla="val 10000"/>
              </a:avLst>
            </a:prstGeom>
            <a:solidFill>
              <a:srgbClr val="FAFAFA">
                <a:alpha val="100000"/>
              </a:srgbClr>
            </a:solidFill>
            <a:ln w="12700" cap="flat" cmpd="sng">
              <a:solidFill>
                <a:srgbClr val="F0F0F0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lang="en-US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algn="ctr">
                <a:defRPr/>
              </a:pPr>
              <a:r>
                <a:rPr lang="en-US" sz="1000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       </a:t>
              </a:r>
              <a:endParaRPr lang="en-US"/>
            </a:p>
            <a:p>
              <a:pPr algn="ctr">
                <a:defRPr/>
              </a:pPr>
            </a:p>
          </p:txBody>
        </p:sp>
        <p:sp>
          <p:nvSpPr>
            <p:cNvPr id="86" name="AutoShape 26"/>
            <p:cNvSpPr/>
            <p:nvPr/>
          </p:nvSpPr>
          <p:spPr>
            <a:xfrm>
              <a:off x="5845" y="5985"/>
              <a:ext cx="2894" cy="392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样机软件系统开发</a:t>
              </a:r>
              <a:endParaRPr lang="zh-CN" alt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7" name="AutoShape 23"/>
            <p:cNvSpPr/>
            <p:nvPr/>
          </p:nvSpPr>
          <p:spPr>
            <a:xfrm>
              <a:off x="5847" y="6180"/>
              <a:ext cx="3061" cy="57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开发样机控制软件与数据分析平台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。</a:t>
              </a:r>
              <a:endParaRPr lang="en-US" sz="1100"/>
            </a:p>
          </p:txBody>
        </p:sp>
      </p:grpSp>
      <p:sp>
        <p:nvSpPr>
          <p:cNvPr id="88" name="Shape 67"/>
          <p:cNvSpPr/>
          <p:nvPr/>
        </p:nvSpPr>
        <p:spPr>
          <a:xfrm>
            <a:off x="3460115" y="3390900"/>
            <a:ext cx="204470" cy="167005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57150" y="142875"/>
                </a:moveTo>
                <a:lnTo>
                  <a:pt x="10939" y="142875"/>
                </a:lnTo>
                <a:cubicBezTo>
                  <a:pt x="-179" y="142875"/>
                  <a:pt x="-7010" y="130775"/>
                  <a:pt x="-1295" y="121221"/>
                </a:cubicBezTo>
                <a:lnTo>
                  <a:pt x="22324" y="81841"/>
                </a:lnTo>
                <a:cubicBezTo>
                  <a:pt x="26209" y="75367"/>
                  <a:pt x="33174" y="71438"/>
                  <a:pt x="40719" y="71438"/>
                </a:cubicBezTo>
                <a:lnTo>
                  <a:pt x="83135" y="71438"/>
                </a:lnTo>
                <a:cubicBezTo>
                  <a:pt x="117113" y="13886"/>
                  <a:pt x="167789" y="10984"/>
                  <a:pt x="201677" y="15939"/>
                </a:cubicBezTo>
                <a:cubicBezTo>
                  <a:pt x="207392" y="16788"/>
                  <a:pt x="211857" y="21253"/>
                  <a:pt x="212661" y="26923"/>
                </a:cubicBezTo>
                <a:cubicBezTo>
                  <a:pt x="217616" y="60811"/>
                  <a:pt x="214714" y="111487"/>
                  <a:pt x="157163" y="145465"/>
                </a:cubicBezTo>
                <a:lnTo>
                  <a:pt x="157163" y="187881"/>
                </a:lnTo>
                <a:cubicBezTo>
                  <a:pt x="157163" y="195426"/>
                  <a:pt x="153233" y="202391"/>
                  <a:pt x="146759" y="206276"/>
                </a:cubicBezTo>
                <a:lnTo>
                  <a:pt x="107379" y="229895"/>
                </a:lnTo>
                <a:cubicBezTo>
                  <a:pt x="97869" y="235610"/>
                  <a:pt x="85725" y="228734"/>
                  <a:pt x="85725" y="217661"/>
                </a:cubicBezTo>
                <a:lnTo>
                  <a:pt x="85725" y="171450"/>
                </a:lnTo>
                <a:cubicBezTo>
                  <a:pt x="85725" y="155689"/>
                  <a:pt x="72911" y="142875"/>
                  <a:pt x="57150" y="142875"/>
                </a:cubicBezTo>
                <a:lnTo>
                  <a:pt x="57105" y="142875"/>
                </a:lnTo>
                <a:close/>
                <a:moveTo>
                  <a:pt x="178594" y="71438"/>
                </a:moveTo>
                <a:cubicBezTo>
                  <a:pt x="178594" y="59609"/>
                  <a:pt x="168991" y="50006"/>
                  <a:pt x="157163" y="50006"/>
                </a:cubicBezTo>
                <a:cubicBezTo>
                  <a:pt x="145334" y="50006"/>
                  <a:pt x="135731" y="59609"/>
                  <a:pt x="135731" y="71438"/>
                </a:cubicBezTo>
                <a:cubicBezTo>
                  <a:pt x="135731" y="83266"/>
                  <a:pt x="145334" y="92869"/>
                  <a:pt x="157163" y="92869"/>
                </a:cubicBezTo>
                <a:cubicBezTo>
                  <a:pt x="168991" y="92869"/>
                  <a:pt x="178594" y="83266"/>
                  <a:pt x="178594" y="71438"/>
                </a:cubicBezTo>
                <a:close/>
              </a:path>
            </a:pathLst>
          </a:custGeom>
          <a:solidFill>
            <a:srgbClr val="FF6A00"/>
          </a:solidFill>
        </p:spPr>
      </p:sp>
      <p:grpSp>
        <p:nvGrpSpPr>
          <p:cNvPr id="89" name="组合 88"/>
          <p:cNvGrpSpPr/>
          <p:nvPr/>
        </p:nvGrpSpPr>
        <p:grpSpPr>
          <a:xfrm>
            <a:off x="3419475" y="3847465"/>
            <a:ext cx="2383155" cy="529590"/>
            <a:chOff x="5385" y="5924"/>
            <a:chExt cx="3753" cy="834"/>
          </a:xfrm>
        </p:grpSpPr>
        <p:sp>
          <p:nvSpPr>
            <p:cNvPr id="90" name="AutoShape 24"/>
            <p:cNvSpPr/>
            <p:nvPr/>
          </p:nvSpPr>
          <p:spPr>
            <a:xfrm>
              <a:off x="5385" y="5924"/>
              <a:ext cx="3753" cy="724"/>
            </a:xfrm>
            <a:prstGeom prst="roundRect">
              <a:avLst>
                <a:gd name="adj" fmla="val 10000"/>
              </a:avLst>
            </a:prstGeom>
            <a:solidFill>
              <a:srgbClr val="FAFAFA">
                <a:alpha val="100000"/>
              </a:srgbClr>
            </a:solidFill>
            <a:ln w="12700" cap="flat" cmpd="sng">
              <a:solidFill>
                <a:srgbClr val="F0F0F0">
                  <a:alpha val="100000"/>
                </a:srgbClr>
              </a:solidFill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lang="en-US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algn="ctr">
                <a:defRPr/>
              </a:pPr>
              <a:r>
                <a:rPr lang="en-US" sz="1000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       </a:t>
              </a:r>
              <a:endParaRPr lang="en-US"/>
            </a:p>
            <a:p>
              <a:pPr algn="ctr">
                <a:defRPr/>
              </a:pPr>
            </a:p>
          </p:txBody>
        </p:sp>
        <p:sp>
          <p:nvSpPr>
            <p:cNvPr id="91" name="AutoShape 26"/>
            <p:cNvSpPr/>
            <p:nvPr/>
          </p:nvSpPr>
          <p:spPr>
            <a:xfrm>
              <a:off x="5845" y="5985"/>
              <a:ext cx="2894" cy="392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样机联调与性能验证</a:t>
              </a:r>
              <a:endParaRPr lang="zh-CN" alt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92" name="AutoShape 23"/>
            <p:cNvSpPr/>
            <p:nvPr/>
          </p:nvSpPr>
          <p:spPr>
            <a:xfrm>
              <a:off x="5845" y="6179"/>
              <a:ext cx="3061" cy="579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zh-CN" alt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完成系统集成调试与性能验证</a:t>
              </a: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。</a:t>
              </a:r>
              <a:endParaRPr lang="en-US" sz="1100"/>
            </a:p>
          </p:txBody>
        </p:sp>
      </p:grpSp>
      <p:sp>
        <p:nvSpPr>
          <p:cNvPr id="93" name="Shape 71"/>
          <p:cNvSpPr/>
          <p:nvPr/>
        </p:nvSpPr>
        <p:spPr>
          <a:xfrm>
            <a:off x="3493224" y="3886334"/>
            <a:ext cx="171455" cy="167512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3808" y="2322"/>
                </a:moveTo>
                <a:cubicBezTo>
                  <a:pt x="110460" y="-759"/>
                  <a:pt x="118140" y="-759"/>
                  <a:pt x="124792" y="2322"/>
                </a:cubicBezTo>
                <a:lnTo>
                  <a:pt x="222394" y="47417"/>
                </a:lnTo>
                <a:cubicBezTo>
                  <a:pt x="226189" y="49158"/>
                  <a:pt x="228600" y="52953"/>
                  <a:pt x="228600" y="57150"/>
                </a:cubicBezTo>
                <a:cubicBezTo>
                  <a:pt x="228600" y="61347"/>
                  <a:pt x="226189" y="65142"/>
                  <a:pt x="222394" y="66883"/>
                </a:cubicBezTo>
                <a:lnTo>
                  <a:pt x="124792" y="111978"/>
                </a:lnTo>
                <a:cubicBezTo>
                  <a:pt x="118140" y="115059"/>
                  <a:pt x="110460" y="115059"/>
                  <a:pt x="103808" y="111978"/>
                </a:cubicBezTo>
                <a:lnTo>
                  <a:pt x="6206" y="66883"/>
                </a:lnTo>
                <a:cubicBezTo>
                  <a:pt x="2411" y="65097"/>
                  <a:pt x="0" y="61302"/>
                  <a:pt x="0" y="57150"/>
                </a:cubicBezTo>
                <a:cubicBezTo>
                  <a:pt x="0" y="52998"/>
                  <a:pt x="2411" y="49158"/>
                  <a:pt x="6206" y="47417"/>
                </a:cubicBezTo>
                <a:lnTo>
                  <a:pt x="103808" y="2322"/>
                </a:lnTo>
                <a:close/>
                <a:moveTo>
                  <a:pt x="21476" y="97512"/>
                </a:moveTo>
                <a:lnTo>
                  <a:pt x="94833" y="131400"/>
                </a:lnTo>
                <a:cubicBezTo>
                  <a:pt x="107201" y="137115"/>
                  <a:pt x="121444" y="137115"/>
                  <a:pt x="133811" y="131400"/>
                </a:cubicBezTo>
                <a:lnTo>
                  <a:pt x="207169" y="97512"/>
                </a:lnTo>
                <a:lnTo>
                  <a:pt x="222394" y="104567"/>
                </a:lnTo>
                <a:cubicBezTo>
                  <a:pt x="226189" y="106308"/>
                  <a:pt x="228600" y="110103"/>
                  <a:pt x="228600" y="114300"/>
                </a:cubicBezTo>
                <a:cubicBezTo>
                  <a:pt x="228600" y="118497"/>
                  <a:pt x="226189" y="122292"/>
                  <a:pt x="222394" y="124033"/>
                </a:cubicBezTo>
                <a:lnTo>
                  <a:pt x="124792" y="169128"/>
                </a:lnTo>
                <a:cubicBezTo>
                  <a:pt x="118140" y="172209"/>
                  <a:pt x="110460" y="172209"/>
                  <a:pt x="103808" y="169128"/>
                </a:cubicBezTo>
                <a:lnTo>
                  <a:pt x="6206" y="124033"/>
                </a:lnTo>
                <a:cubicBezTo>
                  <a:pt x="2411" y="122247"/>
                  <a:pt x="0" y="118452"/>
                  <a:pt x="0" y="114300"/>
                </a:cubicBezTo>
                <a:cubicBezTo>
                  <a:pt x="0" y="110148"/>
                  <a:pt x="2411" y="106308"/>
                  <a:pt x="6206" y="104567"/>
                </a:cubicBezTo>
                <a:lnTo>
                  <a:pt x="21431" y="97512"/>
                </a:lnTo>
                <a:close/>
                <a:moveTo>
                  <a:pt x="6206" y="161717"/>
                </a:moveTo>
                <a:lnTo>
                  <a:pt x="21431" y="154662"/>
                </a:lnTo>
                <a:lnTo>
                  <a:pt x="94789" y="188550"/>
                </a:lnTo>
                <a:cubicBezTo>
                  <a:pt x="107156" y="194265"/>
                  <a:pt x="121399" y="194265"/>
                  <a:pt x="133767" y="188550"/>
                </a:cubicBezTo>
                <a:lnTo>
                  <a:pt x="207124" y="154662"/>
                </a:lnTo>
                <a:lnTo>
                  <a:pt x="222349" y="161717"/>
                </a:lnTo>
                <a:cubicBezTo>
                  <a:pt x="226144" y="163458"/>
                  <a:pt x="228555" y="167253"/>
                  <a:pt x="228555" y="171450"/>
                </a:cubicBezTo>
                <a:cubicBezTo>
                  <a:pt x="228555" y="175647"/>
                  <a:pt x="226144" y="179442"/>
                  <a:pt x="222349" y="181183"/>
                </a:cubicBezTo>
                <a:lnTo>
                  <a:pt x="124748" y="226278"/>
                </a:lnTo>
                <a:cubicBezTo>
                  <a:pt x="118095" y="229359"/>
                  <a:pt x="110416" y="229359"/>
                  <a:pt x="103763" y="226278"/>
                </a:cubicBezTo>
                <a:lnTo>
                  <a:pt x="6206" y="181183"/>
                </a:lnTo>
                <a:cubicBezTo>
                  <a:pt x="2411" y="179397"/>
                  <a:pt x="0" y="175602"/>
                  <a:pt x="0" y="171450"/>
                </a:cubicBezTo>
                <a:cubicBezTo>
                  <a:pt x="0" y="167298"/>
                  <a:pt x="2411" y="163458"/>
                  <a:pt x="6206" y="161717"/>
                </a:cubicBezTo>
                <a:close/>
              </a:path>
            </a:pathLst>
          </a:custGeom>
          <a:solidFill>
            <a:srgbClr val="FF6A00"/>
          </a:solid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758440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三、</a:t>
            </a:r>
            <a:r>
              <a:rPr lang="zh-CN" altLang="en-US" sz="2000" dirty="0">
                <a:sym typeface="+mn-ea"/>
              </a:rPr>
              <a:t>拟开展研究内容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3" name="textbox 194"/>
          <p:cNvSpPr/>
          <p:nvPr/>
        </p:nvSpPr>
        <p:spPr>
          <a:xfrm>
            <a:off x="504825" y="553085"/>
            <a:ext cx="6743700" cy="269240"/>
          </a:xfrm>
          <a:prstGeom prst="rect">
            <a:avLst/>
          </a:prstGeom>
          <a:noFill/>
          <a:ln w="0" cap="flat">
            <a:noFill/>
            <a:prstDash val="solid"/>
            <a:miter lim="0"/>
          </a:ln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sz="1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r>
              <a:rPr lang="en-US" sz="1600" b="1" spc="0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研究内容5：</a:t>
            </a:r>
            <a:r>
              <a:rPr lang="zh-CN" altLang="en-US" sz="1600" b="1" u="sng" dirty="0">
                <a:solidFill>
                  <a:srgbClr val="0053A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方法对标验证与标准化体系构建</a:t>
            </a: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lvl="1" algn="l" rtl="0" eaLnBrk="0">
              <a:lnSpc>
                <a:spcPct val="91000"/>
              </a:lnSpc>
            </a:pPr>
            <a:endParaRPr lang="zh-CN" altLang="en-US" sz="1600" b="1" u="sng" dirty="0">
              <a:solidFill>
                <a:srgbClr val="0053A3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12700" algn="l" rtl="0" eaLnBrk="0">
              <a:lnSpc>
                <a:spcPct val="91000"/>
              </a:lnSpc>
            </a:pPr>
            <a:endParaRPr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97205" y="793750"/>
            <a:ext cx="6250305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2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构建新一代精准、高效、标准化的质量检测技术体系</a:t>
            </a:r>
            <a:endParaRPr lang="zh-CN" altLang="en-US" sz="1200" b="1">
              <a:solidFill>
                <a:srgbClr val="5555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351155" y="1299210"/>
            <a:ext cx="8477250" cy="3227705"/>
            <a:chOff x="1200" y="4700"/>
            <a:chExt cx="16800" cy="5500"/>
          </a:xfrm>
        </p:grpSpPr>
        <p:sp>
          <p:nvSpPr>
            <p:cNvPr id="8" name="AutoShape 8"/>
            <p:cNvSpPr/>
            <p:nvPr/>
          </p:nvSpPr>
          <p:spPr>
            <a:xfrm>
              <a:off x="1200" y="4700"/>
              <a:ext cx="5400" cy="5500"/>
            </a:xfrm>
            <a:prstGeom prst="roundRect">
              <a:avLst>
                <a:gd name="adj" fmla="val 3703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27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9" name="AutoShape 9"/>
            <p:cNvSpPr/>
            <p:nvPr/>
          </p:nvSpPr>
          <p:spPr>
            <a:xfrm>
              <a:off x="1500" y="4900"/>
              <a:ext cx="48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方法对标验证</a:t>
              </a:r>
              <a:endParaRPr lang="en-US" sz="1100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500" y="5700"/>
              <a:ext cx="4800" cy="1500"/>
            </a:xfrm>
            <a:prstGeom prst="roundRect">
              <a:avLst>
                <a:gd name="adj" fmla="val 6666"/>
              </a:avLst>
            </a:prstGeom>
            <a:solidFill>
              <a:srgbClr val="F9FAFB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1700" y="5800"/>
              <a:ext cx="4400" cy="4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基准方法：ICP-OES (金标准)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1700" y="6300"/>
              <a:ext cx="4400" cy="8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具备ppb级高灵敏度、多元素同步分析及宽动态范围优势，作为性能比对的参照基准。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7" name="AutoShape 13"/>
            <p:cNvSpPr/>
            <p:nvPr/>
          </p:nvSpPr>
          <p:spPr>
            <a:xfrm>
              <a:off x="1500" y="7400"/>
              <a:ext cx="4800" cy="1300"/>
            </a:xfrm>
            <a:prstGeom prst="roundRect">
              <a:avLst>
                <a:gd name="adj" fmla="val 7692"/>
              </a:avLst>
            </a:prstGeom>
            <a:solidFill>
              <a:srgbClr val="F9FAFB">
                <a:alpha val="10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1700" y="7500"/>
              <a:ext cx="4400" cy="4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多维性能比对试验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5" name="AutoShape 15"/>
            <p:cNvSpPr/>
            <p:nvPr/>
          </p:nvSpPr>
          <p:spPr>
            <a:xfrm>
              <a:off x="1700" y="8000"/>
              <a:ext cx="44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在分析速度、检出限、样品前处理及设备成本等维度进行全方位的性能评估。</a:t>
              </a:r>
              <a:endParaRPr lang="en-US" sz="11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6900" y="4700"/>
              <a:ext cx="5400" cy="5500"/>
            </a:xfrm>
            <a:prstGeom prst="roundRect">
              <a:avLst>
                <a:gd name="adj" fmla="val 3703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27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8" name="AutoShape 18"/>
            <p:cNvSpPr/>
            <p:nvPr/>
          </p:nvSpPr>
          <p:spPr>
            <a:xfrm>
              <a:off x="7200" y="4900"/>
              <a:ext cx="48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关键性能指标验证</a:t>
              </a:r>
              <a:endParaRPr lang="zh-CN" altLang="en-US" sz="1400" b="1" u="sng" dirty="0">
                <a:solidFill>
                  <a:srgbClr val="FF6A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AutoShape 19"/>
            <p:cNvSpPr/>
            <p:nvPr/>
          </p:nvSpPr>
          <p:spPr>
            <a:xfrm>
              <a:off x="7200" y="5700"/>
              <a:ext cx="4800" cy="1500"/>
            </a:xfrm>
            <a:prstGeom prst="roundRect">
              <a:avLst>
                <a:gd name="adj" fmla="val 6666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7400" y="5800"/>
              <a:ext cx="3556" cy="4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回收率 · 准确性</a:t>
              </a:r>
              <a:endParaRPr lang="en-US" sz="1100"/>
            </a:p>
          </p:txBody>
        </p:sp>
        <p:sp>
          <p:nvSpPr>
            <p:cNvPr id="21" name="AutoShape 21"/>
            <p:cNvSpPr/>
            <p:nvPr/>
          </p:nvSpPr>
          <p:spPr>
            <a:xfrm>
              <a:off x="7400" y="6300"/>
              <a:ext cx="4400" cy="8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衡量检测结果与真实值的接近程度，通常要求指标控制在 90% - 110% 之间。</a:t>
              </a:r>
              <a:endParaRPr lang="en-US" sz="1000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AutoShape 22"/>
            <p:cNvSpPr/>
            <p:nvPr/>
          </p:nvSpPr>
          <p:spPr>
            <a:xfrm>
              <a:off x="7200" y="7400"/>
              <a:ext cx="4800" cy="1500"/>
            </a:xfrm>
            <a:prstGeom prst="roundRect">
              <a:avLst>
                <a:gd name="adj" fmla="val 6666"/>
              </a:avLst>
            </a:prstGeom>
            <a:solidFill>
              <a:srgbClr val="DFEAFA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3" name="AutoShape 23"/>
            <p:cNvSpPr/>
            <p:nvPr/>
          </p:nvSpPr>
          <p:spPr>
            <a:xfrm>
              <a:off x="7400" y="7500"/>
              <a:ext cx="4400" cy="4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重复性 · 精密度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4" name="AutoShape 24"/>
            <p:cNvSpPr/>
            <p:nvPr/>
          </p:nvSpPr>
          <p:spPr>
            <a:xfrm>
              <a:off x="7400" y="8000"/>
              <a:ext cx="4400" cy="8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考察在相同实验条件下，对同一样品进行多次重复测量结果的一致性与稳定性。</a:t>
              </a:r>
              <a:endParaRPr lang="en-US" sz="1100"/>
            </a:p>
          </p:txBody>
        </p:sp>
        <p:sp>
          <p:nvSpPr>
            <p:cNvPr id="25" name="AutoShape 25"/>
            <p:cNvSpPr/>
            <p:nvPr/>
          </p:nvSpPr>
          <p:spPr>
            <a:xfrm>
              <a:off x="7200" y="9000"/>
              <a:ext cx="4800" cy="1100"/>
            </a:xfrm>
            <a:prstGeom prst="roundRect">
              <a:avLst>
                <a:gd name="adj" fmla="val 9090"/>
              </a:avLst>
            </a:prstGeom>
            <a:solidFill>
              <a:srgbClr val="DFEAFA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6" name="AutoShape 26"/>
            <p:cNvSpPr/>
            <p:nvPr/>
          </p:nvSpPr>
          <p:spPr>
            <a:xfrm>
              <a:off x="7400" y="9100"/>
              <a:ext cx="4400" cy="9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再现性  · 稳健性 </a:t>
              </a:r>
              <a:endPara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不同条件下测量结果的一致性。</a:t>
              </a:r>
              <a:endParaRPr lang="en-US" sz="1100"/>
            </a:p>
          </p:txBody>
        </p:sp>
        <p:sp>
          <p:nvSpPr>
            <p:cNvPr id="27" name="AutoShape 27"/>
            <p:cNvSpPr/>
            <p:nvPr/>
          </p:nvSpPr>
          <p:spPr>
            <a:xfrm>
              <a:off x="12600" y="4700"/>
              <a:ext cx="5400" cy="5500"/>
            </a:xfrm>
            <a:prstGeom prst="roundRect">
              <a:avLst>
                <a:gd name="adj" fmla="val 3703"/>
              </a:avLst>
            </a:prstGeom>
            <a:solidFill>
              <a:srgbClr val="FFFFFF">
                <a:alpha val="100000"/>
              </a:srgbClr>
            </a:solidFill>
            <a:ln w="25400" cap="flat" cmpd="sng">
              <a:noFill/>
              <a:prstDash val="solid"/>
              <a:round/>
            </a:ln>
            <a:effectLst>
              <a:outerShdw blurRad="152400" dist="50800" dir="2700000" algn="tl" rotWithShape="0">
                <a:srgbClr val="000000">
                  <a:alpha val="8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28" name="AutoShape 28"/>
            <p:cNvSpPr/>
            <p:nvPr/>
          </p:nvSpPr>
          <p:spPr>
            <a:xfrm>
              <a:off x="12900" y="4900"/>
              <a:ext cx="4800" cy="6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zh-CN" altLang="en-US" sz="1400" b="1" i="0" u="sng" strike="noStrike" dirty="0">
                  <a:solidFill>
                    <a:srgbClr val="FF6A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全流程标准化体系构建</a:t>
              </a:r>
              <a:endParaRPr lang="en-US" sz="1100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12900" y="5700"/>
              <a:ext cx="4800" cy="1400"/>
            </a:xfrm>
            <a:prstGeom prst="roundRect">
              <a:avLst>
                <a:gd name="adj" fmla="val 7142"/>
              </a:avLst>
            </a:prstGeom>
            <a:solidFill>
              <a:srgbClr val="A0C0F0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30" name="AutoShape 30"/>
            <p:cNvSpPr/>
            <p:nvPr/>
          </p:nvSpPr>
          <p:spPr>
            <a:xfrm>
              <a:off x="13100" y="5800"/>
              <a:ext cx="4400" cy="4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标准化操作规程 (SOP)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1" name="AutoShape 31"/>
            <p:cNvSpPr/>
            <p:nvPr/>
          </p:nvSpPr>
          <p:spPr>
            <a:xfrm>
              <a:off x="13100" y="6300"/>
              <a:ext cx="4400" cy="7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建立覆盖全流程的SOP文档，确保每一步操作有据可依，所有检测结果均可追溯。</a:t>
              </a:r>
              <a:endParaRPr lang="en-US" sz="1100"/>
            </a:p>
          </p:txBody>
        </p:sp>
        <p:sp>
          <p:nvSpPr>
            <p:cNvPr id="32" name="AutoShape 32"/>
            <p:cNvSpPr/>
            <p:nvPr/>
          </p:nvSpPr>
          <p:spPr>
            <a:xfrm>
              <a:off x="13100" y="7300"/>
              <a:ext cx="4600" cy="4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五步标准化检测闭环</a:t>
              </a:r>
              <a:endParaRPr lang="en-US" sz="1100" b="1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AutoShape 33"/>
            <p:cNvSpPr/>
            <p:nvPr/>
          </p:nvSpPr>
          <p:spPr>
            <a:xfrm>
              <a:off x="12900" y="7800"/>
              <a:ext cx="1400" cy="800"/>
            </a:xfrm>
            <a:prstGeom prst="roundRect">
              <a:avLst>
                <a:gd name="adj" fmla="val 125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ctr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1.取样</a:t>
              </a:r>
              <a:endParaRPr lang="en-US" sz="1100" b="1" i="0" u="none" strike="noStrike">
                <a:solidFill>
                  <a:srgbClr val="5555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34" name="AutoShape 34"/>
            <p:cNvSpPr/>
            <p:nvPr/>
          </p:nvSpPr>
          <p:spPr>
            <a:xfrm>
              <a:off x="14400" y="7800"/>
              <a:ext cx="1400" cy="800"/>
            </a:xfrm>
            <a:prstGeom prst="roundRect">
              <a:avLst>
                <a:gd name="adj" fmla="val 12500"/>
              </a:avLst>
            </a:prstGeom>
            <a:solidFill>
              <a:srgbClr val="A0C0F0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2.制样</a:t>
              </a:r>
              <a:endParaRPr lang="en-US" sz="1100"/>
            </a:p>
          </p:txBody>
        </p:sp>
        <p:sp>
          <p:nvSpPr>
            <p:cNvPr id="35" name="AutoShape 35"/>
            <p:cNvSpPr/>
            <p:nvPr/>
          </p:nvSpPr>
          <p:spPr>
            <a:xfrm>
              <a:off x="15900" y="7800"/>
              <a:ext cx="1400" cy="800"/>
            </a:xfrm>
            <a:prstGeom prst="roundRect">
              <a:avLst>
                <a:gd name="adj" fmla="val 12500"/>
              </a:avLst>
            </a:prstGeom>
            <a:solidFill>
              <a:srgbClr val="A0C0F0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ctr">
                <a:lnSpc>
                  <a:spcPct val="125000"/>
                </a:lnSpc>
                <a:defRPr/>
              </a:pPr>
              <a:r>
                <a:rPr 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3.</a:t>
              </a: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测试</a:t>
              </a:r>
              <a:endParaRPr lang="en-US" sz="1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AutoShape 36"/>
            <p:cNvSpPr/>
            <p:nvPr/>
          </p:nvSpPr>
          <p:spPr>
            <a:xfrm>
              <a:off x="12900" y="8800"/>
              <a:ext cx="2000" cy="800"/>
            </a:xfrm>
            <a:prstGeom prst="roundRect">
              <a:avLst>
                <a:gd name="adj" fmla="val 12500"/>
              </a:avLst>
            </a:prstGeom>
            <a:solidFill>
              <a:srgbClr val="A0C0F0">
                <a:alpha val="8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ctr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4.</a:t>
              </a: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判定标准</a:t>
              </a:r>
              <a:endParaRPr lang="en-US" sz="1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AutoShape 37"/>
            <p:cNvSpPr/>
            <p:nvPr/>
          </p:nvSpPr>
          <p:spPr>
            <a:xfrm>
              <a:off x="15000" y="8800"/>
              <a:ext cx="2300" cy="800"/>
            </a:xfrm>
            <a:prstGeom prst="roundRect">
              <a:avLst>
                <a:gd name="adj" fmla="val 12500"/>
              </a:avLst>
            </a:prstGeom>
            <a:solidFill>
              <a:srgbClr val="A0C0F0">
                <a:alpha val="8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ctr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100" b="1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5.</a:t>
              </a:r>
              <a:r>
                <a:rPr lang="en-US" sz="1100" b="1" i="0" u="none" strike="noStrike">
                  <a:solidFill>
                    <a:srgbClr val="5555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数据报告输出</a:t>
              </a:r>
              <a:endParaRPr lang="en-US" sz="1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42988" y="517040"/>
            <a:ext cx="1491615" cy="699611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zh-CN" sz="2800" dirty="0">
                <a:solidFill>
                  <a:srgbClr val="EB611D"/>
                </a:solidFill>
              </a:rPr>
              <a:t>目</a:t>
            </a:r>
            <a:r>
              <a:rPr lang="en-US" altLang="zh-CN" sz="2800" dirty="0">
                <a:solidFill>
                  <a:srgbClr val="EB611D"/>
                </a:solidFill>
              </a:rPr>
              <a:t> </a:t>
            </a:r>
            <a:r>
              <a:rPr lang="zh-CN" altLang="zh-CN" sz="2800" dirty="0">
                <a:solidFill>
                  <a:srgbClr val="EB611D"/>
                </a:solidFill>
              </a:rPr>
              <a:t>录</a:t>
            </a:r>
            <a:endParaRPr lang="zh-CN" altLang="zh-CN" sz="2800" dirty="0">
              <a:solidFill>
                <a:srgbClr val="EB611D"/>
              </a:solidFill>
            </a:endParaRPr>
          </a:p>
        </p:txBody>
      </p:sp>
      <p:sp>
        <p:nvSpPr>
          <p:cNvPr id="7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43305" y="1062990"/>
            <a:ext cx="3331210" cy="3446780"/>
          </a:xfrm>
        </p:spPr>
        <p:txBody>
          <a:bodyPr/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8455" algn="l"/>
                <a:tab pos="1608455" algn="l"/>
                <a:tab pos="1608455" algn="l"/>
                <a:tab pos="160845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000" b="1" spc="0" dirty="0">
                <a:solidFill>
                  <a:srgbClr val="EB611D"/>
                </a:solidFill>
                <a:cs typeface="+mj-cs"/>
                <a:sym typeface="+mn-ea"/>
              </a:rPr>
              <a:t>一、需求背景</a:t>
            </a:r>
            <a:endParaRPr lang="zh-CN" altLang="en-US" sz="2000" b="1" spc="0" dirty="0">
              <a:solidFill>
                <a:srgbClr val="EB611D"/>
              </a:solidFill>
              <a:cs typeface="+mj-cs"/>
              <a:sym typeface="+mn-ea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000" b="1" spc="0" dirty="0">
                <a:solidFill>
                  <a:srgbClr val="EB611D"/>
                </a:solidFill>
                <a:cs typeface="+mj-cs"/>
                <a:sym typeface="+mn-ea"/>
              </a:rPr>
              <a:t>二、</a:t>
            </a:r>
            <a:r>
              <a:rPr lang="zh-CN" altLang="en-US" sz="2000" b="1" spc="0" dirty="0">
                <a:solidFill>
                  <a:srgbClr val="EB611D"/>
                </a:solidFill>
                <a:cs typeface="+mj-cs"/>
                <a:sym typeface="+mn-ea"/>
              </a:rPr>
              <a:t>预期成果目标</a:t>
            </a:r>
            <a:endParaRPr lang="zh-CN" altLang="en-US" sz="2000" b="1" spc="0" dirty="0">
              <a:solidFill>
                <a:srgbClr val="EB611D"/>
              </a:solidFill>
              <a:cs typeface="+mj-cs"/>
              <a:sym typeface="+mn-ea"/>
            </a:endParaRPr>
          </a:p>
          <a:p>
            <a:pPr marL="0" algn="l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sz="2000" b="1" spc="0" dirty="0">
                <a:solidFill>
                  <a:srgbClr val="EB611D"/>
                </a:solidFill>
                <a:cs typeface="+mj-cs"/>
                <a:sym typeface="+mn-ea"/>
              </a:rPr>
              <a:t>三、拟开展</a:t>
            </a:r>
            <a:r>
              <a:rPr lang="zh-CN" altLang="en-US" sz="2000" b="1" spc="0" dirty="0">
                <a:solidFill>
                  <a:srgbClr val="EB611D"/>
                </a:solidFill>
                <a:cs typeface="+mj-cs"/>
                <a:sym typeface="+mn-ea"/>
              </a:rPr>
              <a:t>研究内容</a:t>
            </a:r>
            <a:r>
              <a:rPr lang="en-US" altLang="zh-CN" sz="2000" b="1" strike="sngStrike" spc="0" dirty="0">
                <a:solidFill>
                  <a:srgbClr val="EB611D"/>
                </a:solidFill>
                <a:cs typeface="+mj-cs"/>
                <a:sym typeface="+mn-ea"/>
              </a:rPr>
              <a:t> </a:t>
            </a:r>
            <a:endParaRPr lang="zh-CN" altLang="en-US" sz="2000" b="1" spc="0" dirty="0">
              <a:solidFill>
                <a:srgbClr val="EB611D"/>
              </a:solidFill>
              <a:cs typeface="+mj-cs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113949" y="1059298"/>
            <a:ext cx="1588294" cy="0"/>
          </a:xfrm>
          <a:prstGeom prst="line">
            <a:avLst/>
          </a:prstGeom>
          <a:ln w="28575" cmpd="sng">
            <a:solidFill>
              <a:srgbClr val="EB611D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450"/>
            <a:ext cx="9144000" cy="4661059"/>
          </a:xfrm>
          <a:prstGeom prst="rect">
            <a:avLst/>
          </a:prstGeom>
          <a:blipFill rotWithShape="1">
            <a:blip r:embed="rId2"/>
            <a:stretch>
              <a:fillRect t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5568315" y="2867951"/>
            <a:ext cx="3061335" cy="944404"/>
            <a:chOff x="11692" y="6021"/>
            <a:chExt cx="6428" cy="1983"/>
          </a:xfrm>
        </p:grpSpPr>
        <p:sp>
          <p:nvSpPr>
            <p:cNvPr id="5" name="文本框 4"/>
            <p:cNvSpPr txBox="1"/>
            <p:nvPr/>
          </p:nvSpPr>
          <p:spPr>
            <a:xfrm>
              <a:off x="11843" y="6021"/>
              <a:ext cx="6277" cy="86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100">
                  <a:solidFill>
                    <a:srgbClr val="FFFFFF"/>
                  </a:solidFill>
                </a:rPr>
                <a:t>让绿色能源服务人类</a:t>
              </a:r>
              <a:endParaRPr lang="zh-CN" altLang="en-US" sz="2100">
                <a:solidFill>
                  <a:srgbClr val="FFFFFF"/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1886" y="6843"/>
              <a:ext cx="6042" cy="11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500" b="1">
                  <a:solidFill>
                    <a:schemeClr val="bg1"/>
                  </a:solidFill>
                  <a:latin typeface="+mj-lt"/>
                  <a:cs typeface="+mj-lt"/>
                </a:rPr>
                <a:t>To Make Green Energy </a:t>
              </a:r>
              <a:endParaRPr lang="zh-CN" altLang="en-US" sz="1500" b="1">
                <a:solidFill>
                  <a:schemeClr val="bg1"/>
                </a:solidFill>
                <a:latin typeface="+mj-lt"/>
                <a:cs typeface="+mj-lt"/>
              </a:endParaRPr>
            </a:p>
            <a:p>
              <a:pPr algn="l"/>
              <a:r>
                <a:rPr lang="zh-CN" altLang="en-US" sz="1500" b="1">
                  <a:solidFill>
                    <a:schemeClr val="bg1"/>
                  </a:solidFill>
                  <a:latin typeface="+mj-lt"/>
                  <a:cs typeface="+mj-lt"/>
                </a:rPr>
                <a:t>Accessible and Sustainable</a:t>
              </a:r>
              <a:endParaRPr lang="zh-CN" altLang="en-US" sz="1500" b="1">
                <a:solidFill>
                  <a:schemeClr val="bg1"/>
                </a:solidFill>
                <a:latin typeface="+mj-lt"/>
                <a:cs typeface="+mj-lt"/>
              </a:endParaRPr>
            </a:p>
          </p:txBody>
        </p:sp>
        <p:cxnSp>
          <p:nvCxnSpPr>
            <p:cNvPr id="3" name="直接连接符 2"/>
            <p:cNvCxnSpPr/>
            <p:nvPr/>
          </p:nvCxnSpPr>
          <p:spPr>
            <a:xfrm>
              <a:off x="11692" y="6212"/>
              <a:ext cx="0" cy="1607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41641" y="1967458"/>
            <a:ext cx="3677697" cy="699611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zh-CN" altLang="en-US" sz="2300" spc="0" dirty="0">
                <a:solidFill>
                  <a:srgbClr val="EB611D"/>
                </a:solidFill>
              </a:rPr>
              <a:t>一、需求背景</a:t>
            </a:r>
            <a:endParaRPr lang="zh-CN" altLang="en-US" sz="2300" spc="0" dirty="0">
              <a:solidFill>
                <a:srgbClr val="EB611D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20789" y="1603984"/>
            <a:ext cx="5328000" cy="12249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7" name="组合 16"/>
          <p:cNvGrpSpPr/>
          <p:nvPr/>
        </p:nvGrpSpPr>
        <p:grpSpPr>
          <a:xfrm>
            <a:off x="3619811" y="1014386"/>
            <a:ext cx="3137059" cy="3115628"/>
            <a:chOff x="6531" y="2245"/>
            <a:chExt cx="7206" cy="7206"/>
          </a:xfrm>
        </p:grpSpPr>
        <p:pic>
          <p:nvPicPr>
            <p:cNvPr id="18" name="图片 17" descr="资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1" y="2245"/>
              <a:ext cx="7206" cy="7206"/>
            </a:xfrm>
            <a:prstGeom prst="rect">
              <a:avLst/>
            </a:prstGeom>
          </p:spPr>
        </p:pic>
        <p:pic>
          <p:nvPicPr>
            <p:cNvPr id="19" name="图片 18" descr="资源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31" y="2245"/>
              <a:ext cx="7206" cy="7206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207895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一、需求背景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85470" y="617855"/>
            <a:ext cx="5114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en-US" altLang="zh-CN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背景需求与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现状分析</a:t>
            </a:r>
            <a:endParaRPr lang="zh-CN" altLang="en-US" sz="16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indent="0" algn="l">
              <a:buClrTx/>
              <a:buSzTx/>
              <a:buFont typeface="Wingdings" panose="05000000000000000000" charset="0"/>
              <a:buNone/>
            </a:pPr>
            <a:endParaRPr lang="zh-CN" altLang="en-US" sz="12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3" name="group 102"/>
          <p:cNvGrpSpPr/>
          <p:nvPr/>
        </p:nvGrpSpPr>
        <p:grpSpPr>
          <a:xfrm rot="0">
            <a:off x="1624330" y="1215390"/>
            <a:ext cx="1153795" cy="284480"/>
            <a:chOff x="-7904316" y="-57240"/>
            <a:chExt cx="1780539" cy="427088"/>
          </a:xfrm>
        </p:grpSpPr>
        <p:pic>
          <p:nvPicPr>
            <p:cNvPr id="24" name="picture 82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600000">
              <a:off x="-7883037" y="-57240"/>
              <a:ext cx="1755105" cy="361950"/>
            </a:xfrm>
            <a:prstGeom prst="rect">
              <a:avLst/>
            </a:prstGeom>
          </p:spPr>
        </p:pic>
        <p:sp>
          <p:nvSpPr>
            <p:cNvPr id="25" name="textbox 830"/>
            <p:cNvSpPr/>
            <p:nvPr/>
          </p:nvSpPr>
          <p:spPr>
            <a:xfrm>
              <a:off x="-7904316" y="-42267"/>
              <a:ext cx="1780539" cy="412115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ctr" rtl="0" eaLnBrk="0">
                <a:lnSpc>
                  <a:spcPct val="111000"/>
                </a:lnSpc>
              </a:pPr>
              <a:r>
                <a:rPr lang="en-US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表征方法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6" name="组合 85"/>
          <p:cNvGrpSpPr/>
          <p:nvPr>
            <p:custDataLst>
              <p:tags r:id="rId3"/>
            </p:custDataLst>
          </p:nvPr>
        </p:nvGrpSpPr>
        <p:grpSpPr>
          <a:xfrm>
            <a:off x="1635125" y="1475740"/>
            <a:ext cx="1154430" cy="3030855"/>
            <a:chOff x="905" y="2324"/>
            <a:chExt cx="1818" cy="4773"/>
          </a:xfrm>
        </p:grpSpPr>
        <p:pic>
          <p:nvPicPr>
            <p:cNvPr id="7" name="picture 8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5" y="2324"/>
              <a:ext cx="1818" cy="100"/>
            </a:xfrm>
            <a:prstGeom prst="rect">
              <a:avLst/>
            </a:prstGeom>
          </p:spPr>
        </p:pic>
        <p:sp>
          <p:nvSpPr>
            <p:cNvPr id="35" name="textbox 846"/>
            <p:cNvSpPr/>
            <p:nvPr>
              <p:custDataLst>
                <p:tags r:id="rId5"/>
              </p:custDataLst>
            </p:nvPr>
          </p:nvSpPr>
          <p:spPr>
            <a:xfrm>
              <a:off x="1174" y="5362"/>
              <a:ext cx="1485" cy="258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84000"/>
                </a:lnSpc>
              </a:pPr>
              <a:r>
                <a:rPr lang="en-US" sz="1200" b="1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磁强表征法</a:t>
              </a:r>
              <a:endParaRPr lang="zh-CN" sz="1400" kern="0" spc="50" dirty="0">
                <a:solidFill>
                  <a:srgbClr val="00B050">
                    <a:alpha val="10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63" name="rect"/>
            <p:cNvSpPr/>
            <p:nvPr/>
          </p:nvSpPr>
          <p:spPr>
            <a:xfrm>
              <a:off x="916" y="2442"/>
              <a:ext cx="34" cy="4655"/>
            </a:xfrm>
            <a:prstGeom prst="rect">
              <a:avLst/>
            </a:prstGeom>
            <a:solidFill>
              <a:srgbClr val="26216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8" name="文本框 87"/>
          <p:cNvSpPr txBox="1"/>
          <p:nvPr>
            <p:custDataLst>
              <p:tags r:id="rId6"/>
            </p:custDataLst>
          </p:nvPr>
        </p:nvSpPr>
        <p:spPr>
          <a:xfrm>
            <a:off x="1731645" y="2145665"/>
            <a:ext cx="10426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ICP-OES法</a:t>
            </a:r>
            <a:endParaRPr lang="zh-CN" altLang="en-US" sz="1200"/>
          </a:p>
        </p:txBody>
      </p:sp>
      <p:pic>
        <p:nvPicPr>
          <p:cNvPr id="91" name="picture 8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95" y="1484630"/>
            <a:ext cx="1154430" cy="63500"/>
          </a:xfrm>
          <a:prstGeom prst="rect">
            <a:avLst/>
          </a:prstGeom>
        </p:spPr>
      </p:pic>
      <p:sp>
        <p:nvSpPr>
          <p:cNvPr id="92" name="rect"/>
          <p:cNvSpPr/>
          <p:nvPr/>
        </p:nvSpPr>
        <p:spPr>
          <a:xfrm>
            <a:off x="441325" y="1557655"/>
            <a:ext cx="21590" cy="2955925"/>
          </a:xfrm>
          <a:prstGeom prst="rect">
            <a:avLst/>
          </a:prstGeom>
          <a:solidFill>
            <a:srgbClr val="262160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3" name="picture 8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431586" y="1219835"/>
            <a:ext cx="1191260" cy="240665"/>
          </a:xfrm>
          <a:prstGeom prst="rect">
            <a:avLst/>
          </a:prstGeom>
        </p:spPr>
      </p:pic>
      <p:sp>
        <p:nvSpPr>
          <p:cNvPr id="94" name="textbox 836"/>
          <p:cNvSpPr/>
          <p:nvPr/>
        </p:nvSpPr>
        <p:spPr>
          <a:xfrm>
            <a:off x="634786" y="1220470"/>
            <a:ext cx="849630" cy="226695"/>
          </a:xfrm>
          <a:prstGeom prst="rect">
            <a:avLst/>
          </a:prstGeom>
        </p:spPr>
        <p:txBody>
          <a:bodyPr vert="horz" wrap="square" lIns="0" tIns="0" rIns="0" bIns="0"/>
          <a:p>
            <a:pPr algn="ctr" rtl="0" eaLnBrk="0">
              <a:lnSpc>
                <a:spcPct val="110000"/>
              </a:lnSpc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背景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5" name="Drawing 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15" y="3383280"/>
            <a:ext cx="1163320" cy="1122680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460375" y="1680845"/>
            <a:ext cx="1206500" cy="1550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材料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基地年产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25 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万吨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LFP 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线，单日原材及成品磁性杂质检测需求高达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260 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批；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26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月闰辉线投产，测试需求剧增，传统</a:t>
            </a:r>
            <a:r>
              <a:rPr lang="zh-CN" altLang="en-US" sz="1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检测方法已无法满足</a:t>
            </a:r>
            <a:r>
              <a:rPr sz="1000">
                <a:sym typeface="+mn-ea"/>
              </a:rPr>
              <a:t>大规模生产</a:t>
            </a:r>
            <a:r>
              <a:rPr lang="zh-CN" sz="1000">
                <a:sym typeface="+mn-ea"/>
              </a:rPr>
              <a:t>需求。</a:t>
            </a:r>
            <a:endParaRPr sz="1000">
              <a:sym typeface="+mn-ea"/>
            </a:endParaRPr>
          </a:p>
          <a:p>
            <a:endParaRPr lang="zh-CN" altLang="en-US" sz="1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2757805" y="1184910"/>
            <a:ext cx="5895694" cy="3315970"/>
            <a:chOff x="4376" y="1866"/>
            <a:chExt cx="6839" cy="5211"/>
          </a:xfrm>
        </p:grpSpPr>
        <p:grpSp>
          <p:nvGrpSpPr>
            <p:cNvPr id="97" name="组合 96"/>
            <p:cNvGrpSpPr/>
            <p:nvPr/>
          </p:nvGrpSpPr>
          <p:grpSpPr>
            <a:xfrm>
              <a:off x="4453" y="2338"/>
              <a:ext cx="6762" cy="4600"/>
              <a:chOff x="4453" y="2338"/>
              <a:chExt cx="7294" cy="4620"/>
            </a:xfrm>
          </p:grpSpPr>
          <p:pic>
            <p:nvPicPr>
              <p:cNvPr id="18" name="picture 8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53" y="2338"/>
                <a:ext cx="7224" cy="100"/>
              </a:xfrm>
              <a:prstGeom prst="rect">
                <a:avLst/>
              </a:prstGeom>
            </p:spPr>
          </p:pic>
          <p:grpSp>
            <p:nvGrpSpPr>
              <p:cNvPr id="85" name="组合 84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4484" y="2684"/>
                <a:ext cx="7263" cy="4274"/>
                <a:chOff x="3275" y="2682"/>
                <a:chExt cx="6927" cy="4296"/>
              </a:xfrm>
            </p:grpSpPr>
            <p:pic>
              <p:nvPicPr>
                <p:cNvPr id="77" name="图片 76" descr="5"/>
                <p:cNvPicPr/>
                <p:nvPr>
                  <p:custDataLst>
                    <p:tags r:id="rId11"/>
                  </p:custData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23" y="2682"/>
                  <a:ext cx="968" cy="166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79" name="图片 78" descr="7"/>
                <p:cNvPicPr/>
                <p:nvPr>
                  <p:custDataLst>
                    <p:tags r:id="rId13"/>
                  </p:custDataLst>
                </p:nvPr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231" y="2684"/>
                  <a:ext cx="968" cy="1666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0" name="文本框 79"/>
                <p:cNvSpPr txBox="1"/>
                <p:nvPr>
                  <p:custDataLst>
                    <p:tags r:id="rId15"/>
                  </p:custDataLst>
                </p:nvPr>
              </p:nvSpPr>
              <p:spPr>
                <a:xfrm>
                  <a:off x="3283" y="4350"/>
                  <a:ext cx="6919" cy="487"/>
                </a:xfrm>
                <a:prstGeom prst="rect">
                  <a:avLst/>
                </a:prstGeom>
                <a:noFill/>
                <a:ln>
                  <a:solidFill>
                    <a:srgbClr val="334155"/>
                  </a:solidFill>
                </a:ln>
              </p:spPr>
              <p:txBody>
                <a:bodyPr wrap="square" rtlCol="0">
                  <a:spAutoFit/>
                </a:bodyPr>
                <a:p>
                  <a:r>
                    <a:rPr lang="en-US" altLang="zh-CN" sz="1400"/>
                    <a:t>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称量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吸附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清洗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消解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定容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测试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数据输出</a:t>
                  </a:r>
                  <a:endParaRPr lang="zh-CN" altLang="en-US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  <p:sp>
              <p:nvSpPr>
                <p:cNvPr id="82" name="文本框 81"/>
                <p:cNvSpPr txBox="1"/>
                <p:nvPr>
                  <p:custDataLst>
                    <p:tags r:id="rId16"/>
                  </p:custDataLst>
                </p:nvPr>
              </p:nvSpPr>
              <p:spPr>
                <a:xfrm>
                  <a:off x="3275" y="6491"/>
                  <a:ext cx="6910" cy="487"/>
                </a:xfrm>
                <a:prstGeom prst="rect">
                  <a:avLst/>
                </a:prstGeom>
                <a:noFill/>
                <a:ln>
                  <a:solidFill>
                    <a:srgbClr val="334155"/>
                  </a:solidFill>
                </a:ln>
              </p:spPr>
              <p:txBody>
                <a:bodyPr wrap="square" rtlCol="0">
                  <a:spAutoFit/>
                </a:bodyPr>
                <a:p>
                  <a:pPr algn="l">
                    <a:buNone/>
                  </a:pPr>
                  <a:r>
                    <a:rPr lang="en-US" altLang="zh-CN" sz="1400"/>
                    <a:t>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称量                             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</a:rPr>
                    <a:t>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一键磁化/磁强测试                             </a:t>
                  </a:r>
                  <a:r>
                    <a:rPr lang="en-US" altLang="zh-CN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                </a:t>
                  </a:r>
                  <a:r>
                    <a:rPr lang="zh-CN" altLang="en-US" sz="900"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数据输出</a:t>
                  </a:r>
                  <a:endParaRPr lang="zh-CN" altLang="en-US" sz="90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87" name="rect"/>
            <p:cNvSpPr/>
            <p:nvPr>
              <p:custDataLst>
                <p:tags r:id="rId17"/>
              </p:custDataLst>
            </p:nvPr>
          </p:nvSpPr>
          <p:spPr>
            <a:xfrm>
              <a:off x="4376" y="2422"/>
              <a:ext cx="34" cy="4655"/>
            </a:xfrm>
            <a:prstGeom prst="rect">
              <a:avLst/>
            </a:prstGeom>
            <a:solidFill>
              <a:srgbClr val="262160">
                <a:alpha val="100000"/>
              </a:srgbClr>
            </a:solidFill>
            <a:ln cap="flat">
              <a:noFill/>
              <a:prstDash val="solid"/>
              <a:miter lim="0"/>
            </a:ln>
          </p:spPr>
          <p:txBody>
            <a:bodyPr rtlCol="0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4492" y="1866"/>
              <a:ext cx="4783" cy="2464"/>
              <a:chOff x="4492" y="1866"/>
              <a:chExt cx="4783" cy="2464"/>
            </a:xfrm>
          </p:grpSpPr>
          <p:grpSp>
            <p:nvGrpSpPr>
              <p:cNvPr id="90" name="组合 89"/>
              <p:cNvGrpSpPr/>
              <p:nvPr/>
            </p:nvGrpSpPr>
            <p:grpSpPr>
              <a:xfrm>
                <a:off x="6776" y="1866"/>
                <a:ext cx="1877" cy="433"/>
                <a:chOff x="7200" y="1940"/>
                <a:chExt cx="1527" cy="433"/>
              </a:xfrm>
            </p:grpSpPr>
            <p:pic>
              <p:nvPicPr>
                <p:cNvPr id="20" name="picture 822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00" y="1974"/>
                  <a:ext cx="1527" cy="379"/>
                </a:xfrm>
                <a:prstGeom prst="rect">
                  <a:avLst/>
                </a:prstGeom>
              </p:spPr>
            </p:pic>
            <p:sp>
              <p:nvSpPr>
                <p:cNvPr id="89" name="文本框 88"/>
                <p:cNvSpPr txBox="1"/>
                <p:nvPr/>
              </p:nvSpPr>
              <p:spPr>
                <a:xfrm>
                  <a:off x="7240" y="1940"/>
                  <a:ext cx="1350" cy="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sz="1200" b="1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微软雅黑" panose="020B0503020204020204" pitchFamily="34" charset="-122"/>
                      <a:sym typeface="+mn-ea"/>
                    </a:rPr>
                    <a:t>  测试流程</a:t>
                  </a:r>
                  <a:endParaRPr lang="zh-CN" altLang="en-US" kern="0" spc="-10" dirty="0">
                    <a:solidFill>
                      <a:schemeClr val="bg1">
                        <a:alpha val="10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黑体" panose="02010609060101010101" charset="-122"/>
                    <a:sym typeface="+mn-ea"/>
                  </a:endParaRPr>
                </a:p>
              </p:txBody>
            </p:sp>
          </p:grpSp>
          <p:pic>
            <p:nvPicPr>
              <p:cNvPr id="98" name="图片 9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492" y="2678"/>
                <a:ext cx="953" cy="164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99" name="图片 98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59" y="2681"/>
                <a:ext cx="941" cy="164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0" name="图片 9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28" y="2683"/>
                <a:ext cx="927" cy="164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1" name="图片 10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76" y="2676"/>
                <a:ext cx="934" cy="164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03" name="图片 10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34" y="2676"/>
                <a:ext cx="941" cy="164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 flipV="1">
            <a:off x="2853690" y="3115310"/>
            <a:ext cx="1438910" cy="9886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11" name="组合 10"/>
          <p:cNvGrpSpPr/>
          <p:nvPr/>
        </p:nvGrpSpPr>
        <p:grpSpPr>
          <a:xfrm>
            <a:off x="4293870" y="3115310"/>
            <a:ext cx="4342765" cy="989330"/>
            <a:chOff x="6762" y="4906"/>
            <a:chExt cx="6533" cy="1558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6762" y="4906"/>
              <a:ext cx="2215" cy="155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4" name="图片 4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8980" y="4906"/>
              <a:ext cx="2212" cy="155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1195" y="4906"/>
              <a:ext cx="2101" cy="15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207895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一、需求背景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85470" y="595630"/>
            <a:ext cx="7927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en-US" altLang="zh-CN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背景需求与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现状分析</a:t>
            </a:r>
            <a:endParaRPr lang="zh-CN" altLang="en-US" sz="12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AutoShape 5"/>
          <p:cNvSpPr/>
          <p:nvPr/>
        </p:nvSpPr>
        <p:spPr>
          <a:xfrm>
            <a:off x="720725" y="1370330"/>
            <a:ext cx="2475865" cy="2599690"/>
          </a:xfrm>
          <a:prstGeom prst="roundRect">
            <a:avLst>
              <a:gd name="adj" fmla="val 461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6"/>
          <p:cNvSpPr/>
          <p:nvPr/>
        </p:nvSpPr>
        <p:spPr>
          <a:xfrm>
            <a:off x="911225" y="1504315"/>
            <a:ext cx="2094865" cy="2679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58B6E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现状 · 年产25万吨</a:t>
            </a:r>
            <a:endParaRPr lang="en-US" sz="1400" b="1" i="0" u="none" strike="noStrike">
              <a:solidFill>
                <a:srgbClr val="58B6E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2" name="AutoShape 7"/>
          <p:cNvSpPr/>
          <p:nvPr/>
        </p:nvSpPr>
        <p:spPr>
          <a:xfrm>
            <a:off x="911225" y="1861820"/>
            <a:ext cx="2094865" cy="491490"/>
          </a:xfrm>
          <a:prstGeom prst="roundRect">
            <a:avLst>
              <a:gd name="adj" fmla="val 14545"/>
            </a:avLst>
          </a:prstGeom>
          <a:solidFill>
            <a:srgbClr val="F5FAFD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475" y="1977390"/>
            <a:ext cx="266700" cy="250190"/>
          </a:xfrm>
          <a:prstGeom prst="rect">
            <a:avLst/>
          </a:prstGeom>
        </p:spPr>
      </p:pic>
      <p:sp>
        <p:nvSpPr>
          <p:cNvPr id="14" name="AutoShape 9"/>
          <p:cNvSpPr/>
          <p:nvPr/>
        </p:nvSpPr>
        <p:spPr>
          <a:xfrm>
            <a:off x="1387475" y="1906270"/>
            <a:ext cx="1523365" cy="401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0" i="0" u="none" strike="noStrike">
                <a:solidFill>
                  <a:srgbClr val="6B72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单日最大通量</a:t>
            </a:r>
            <a:endParaRPr lang="en-US" sz="1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≈ 40 批次/天</a:t>
            </a:r>
            <a:endParaRPr lang="en-US" sz="14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15" name="AutoShape 10"/>
          <p:cNvSpPr/>
          <p:nvPr/>
        </p:nvSpPr>
        <p:spPr>
          <a:xfrm>
            <a:off x="911225" y="2442210"/>
            <a:ext cx="2094865" cy="491490"/>
          </a:xfrm>
          <a:prstGeom prst="roundRect">
            <a:avLst>
              <a:gd name="adj" fmla="val 14545"/>
            </a:avLst>
          </a:prstGeom>
          <a:solidFill>
            <a:srgbClr val="F5FAFD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475" y="2558415"/>
            <a:ext cx="266700" cy="250190"/>
          </a:xfrm>
          <a:prstGeom prst="rect">
            <a:avLst/>
          </a:prstGeom>
        </p:spPr>
      </p:pic>
      <p:sp>
        <p:nvSpPr>
          <p:cNvPr id="17" name="AutoShape 12"/>
          <p:cNvSpPr/>
          <p:nvPr/>
        </p:nvSpPr>
        <p:spPr>
          <a:xfrm>
            <a:off x="1387475" y="2487295"/>
            <a:ext cx="1523365" cy="401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en-US" sz="1000" b="0" i="0" u="none" strike="noStrike">
                <a:solidFill>
                  <a:srgbClr val="6B72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专职人员配置</a:t>
            </a:r>
            <a:endParaRPr lang="en-US" sz="1000">
              <a:solidFill>
                <a:srgbClr val="6B72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</a:endParaRPr>
          </a:p>
          <a:p>
            <a:pPr indent="0" algn="l">
              <a:lnSpc>
                <a:spcPct val="125000"/>
              </a:lnSpc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8 人 / 全天轮班</a:t>
            </a:r>
            <a:endParaRPr lang="en-US" sz="1600" b="1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8" name="AutoShape 13"/>
          <p:cNvSpPr/>
          <p:nvPr/>
        </p:nvSpPr>
        <p:spPr>
          <a:xfrm>
            <a:off x="911225" y="3023235"/>
            <a:ext cx="2094865" cy="491490"/>
          </a:xfrm>
          <a:prstGeom prst="roundRect">
            <a:avLst>
              <a:gd name="adj" fmla="val 14545"/>
            </a:avLst>
          </a:prstGeom>
          <a:solidFill>
            <a:srgbClr val="F5FAFD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9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6475" y="3139440"/>
            <a:ext cx="266700" cy="250190"/>
          </a:xfrm>
          <a:prstGeom prst="rect">
            <a:avLst/>
          </a:prstGeom>
        </p:spPr>
      </p:pic>
      <p:sp>
        <p:nvSpPr>
          <p:cNvPr id="20" name="AutoShape 15"/>
          <p:cNvSpPr/>
          <p:nvPr/>
        </p:nvSpPr>
        <p:spPr>
          <a:xfrm>
            <a:off x="1387475" y="3067685"/>
            <a:ext cx="1523365" cy="401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0" i="0" u="none" strike="noStrike">
                <a:solidFill>
                  <a:srgbClr val="6B72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核心设备投入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3 台 ICP-OES</a:t>
            </a:r>
            <a:endParaRPr lang="en-US" sz="1600" b="1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1" name="AutoShape 16"/>
          <p:cNvSpPr/>
          <p:nvPr/>
        </p:nvSpPr>
        <p:spPr>
          <a:xfrm>
            <a:off x="911225" y="3603625"/>
            <a:ext cx="2094865" cy="2679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痛点：试剂消耗大 </a:t>
            </a:r>
            <a:r>
              <a:rPr lang="zh-CN" altLang="en-US" sz="10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，</a:t>
            </a:r>
            <a:r>
              <a:rPr lang="en-US" sz="1000" b="1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微软雅黑" panose="020B0503020204020204" pitchFamily="34" charset="-122"/>
              </a:rPr>
              <a:t>环保风险高，</a:t>
            </a:r>
            <a:r>
              <a:rPr lang="en-US" sz="10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 流程繁琐易出错</a:t>
            </a:r>
            <a:endParaRPr lang="en-US" sz="10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2" name="AutoShape 17"/>
          <p:cNvSpPr/>
          <p:nvPr/>
        </p:nvSpPr>
        <p:spPr>
          <a:xfrm>
            <a:off x="3387090" y="1370330"/>
            <a:ext cx="2285365" cy="2599690"/>
          </a:xfrm>
          <a:prstGeom prst="roundRect">
            <a:avLst>
              <a:gd name="adj" fmla="val 500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54000" dist="76200" dir="2700000" algn="tl" rotWithShape="0">
              <a:srgbClr val="000000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4" name="AutoShape 19"/>
          <p:cNvSpPr/>
          <p:nvPr/>
        </p:nvSpPr>
        <p:spPr>
          <a:xfrm>
            <a:off x="3482340" y="3658235"/>
            <a:ext cx="2094865" cy="2679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2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ICP-OES </a:t>
            </a:r>
            <a:endParaRPr lang="en-US" sz="12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5" name="AutoShape 20"/>
          <p:cNvSpPr/>
          <p:nvPr/>
        </p:nvSpPr>
        <p:spPr>
          <a:xfrm>
            <a:off x="5862955" y="1370330"/>
            <a:ext cx="2475865" cy="2599690"/>
          </a:xfrm>
          <a:prstGeom prst="roundRect">
            <a:avLst>
              <a:gd name="adj" fmla="val 461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6" name="AutoShape 21"/>
          <p:cNvSpPr/>
          <p:nvPr/>
        </p:nvSpPr>
        <p:spPr>
          <a:xfrm>
            <a:off x="6053455" y="1504315"/>
            <a:ext cx="2094865" cy="2679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EB61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挑战 · 年产45万吨</a:t>
            </a:r>
            <a:endParaRPr lang="en-US" sz="1400" b="1" i="0" u="none" strike="noStrike">
              <a:solidFill>
                <a:srgbClr val="EB611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27" name="AutoShape 22"/>
          <p:cNvSpPr/>
          <p:nvPr/>
        </p:nvSpPr>
        <p:spPr>
          <a:xfrm>
            <a:off x="6053455" y="1861820"/>
            <a:ext cx="2094865" cy="491490"/>
          </a:xfrm>
          <a:prstGeom prst="roundRect">
            <a:avLst>
              <a:gd name="adj" fmla="val 14545"/>
            </a:avLst>
          </a:prstGeom>
          <a:solidFill>
            <a:schemeClr val="accent5">
              <a:lumMod val="20000"/>
              <a:lumOff val="80000"/>
              <a:alpha val="39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8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8705" y="1978025"/>
            <a:ext cx="266700" cy="250190"/>
          </a:xfrm>
          <a:prstGeom prst="rect">
            <a:avLst/>
          </a:prstGeom>
        </p:spPr>
      </p:pic>
      <p:sp>
        <p:nvSpPr>
          <p:cNvPr id="29" name="AutoShape 24"/>
          <p:cNvSpPr/>
          <p:nvPr/>
        </p:nvSpPr>
        <p:spPr>
          <a:xfrm>
            <a:off x="6529705" y="1906270"/>
            <a:ext cx="1523365" cy="401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en-US" sz="1000" b="0" i="0" u="none" strike="noStrike">
                <a:solidFill>
                  <a:srgbClr val="6B72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单日通量需求 (样品翻倍)</a:t>
            </a:r>
            <a:endParaRPr lang="en-US" sz="1000">
              <a:solidFill>
                <a:srgbClr val="6B72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</a:endParaRPr>
          </a:p>
          <a:p>
            <a:pPr algn="l">
              <a:lnSpc>
                <a:spcPct val="125000"/>
              </a:lnSpc>
              <a:buClrTx/>
              <a:buSzTx/>
              <a:buFontTx/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≈ 80 批次/天</a:t>
            </a:r>
            <a:endParaRPr lang="en-US" sz="14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0" name="AutoShape 25"/>
          <p:cNvSpPr/>
          <p:nvPr/>
        </p:nvSpPr>
        <p:spPr>
          <a:xfrm>
            <a:off x="6053455" y="2442210"/>
            <a:ext cx="2094865" cy="491490"/>
          </a:xfrm>
          <a:prstGeom prst="roundRect">
            <a:avLst>
              <a:gd name="adj" fmla="val 14545"/>
            </a:avLst>
          </a:prstGeom>
          <a:solidFill>
            <a:srgbClr val="FEF6F4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1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8705" y="2558415"/>
            <a:ext cx="266700" cy="250190"/>
          </a:xfrm>
          <a:prstGeom prst="rect">
            <a:avLst/>
          </a:prstGeom>
        </p:spPr>
      </p:pic>
      <p:sp>
        <p:nvSpPr>
          <p:cNvPr id="32" name="AutoShape 27"/>
          <p:cNvSpPr/>
          <p:nvPr/>
        </p:nvSpPr>
        <p:spPr>
          <a:xfrm>
            <a:off x="6529705" y="2487295"/>
            <a:ext cx="1523365" cy="401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0" i="0" u="none" strike="noStrike">
                <a:solidFill>
                  <a:srgbClr val="6B72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人员缺口 (工作量激增)</a:t>
            </a:r>
            <a:endParaRPr lang="en-US" sz="1100"/>
          </a:p>
          <a:p>
            <a:pPr algn="l">
              <a:lnSpc>
                <a:spcPct val="125000"/>
              </a:lnSpc>
              <a:buClrTx/>
              <a:buSzTx/>
              <a:buFontTx/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14 人 (↑ 75%)</a:t>
            </a:r>
            <a:endParaRPr lang="en-US" sz="14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3" name="AutoShape 28"/>
          <p:cNvSpPr/>
          <p:nvPr/>
        </p:nvSpPr>
        <p:spPr>
          <a:xfrm>
            <a:off x="6053455" y="3023235"/>
            <a:ext cx="2094865" cy="491490"/>
          </a:xfrm>
          <a:prstGeom prst="roundRect">
            <a:avLst>
              <a:gd name="adj" fmla="val 14545"/>
            </a:avLst>
          </a:prstGeom>
          <a:solidFill>
            <a:srgbClr val="FEF6F4"/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4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8705" y="3139440"/>
            <a:ext cx="266700" cy="250190"/>
          </a:xfrm>
          <a:prstGeom prst="rect">
            <a:avLst/>
          </a:prstGeom>
        </p:spPr>
      </p:pic>
      <p:sp>
        <p:nvSpPr>
          <p:cNvPr id="35" name="AutoShape 30"/>
          <p:cNvSpPr/>
          <p:nvPr/>
        </p:nvSpPr>
        <p:spPr>
          <a:xfrm>
            <a:off x="6529705" y="3067685"/>
            <a:ext cx="1523365" cy="401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en-US" sz="1000" b="0" i="0" u="none" strike="noStrike">
                <a:solidFill>
                  <a:srgbClr val="6B728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设备投入成本 (需新增)</a:t>
            </a:r>
            <a:endParaRPr lang="en-US" sz="1000">
              <a:solidFill>
                <a:srgbClr val="6B72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</a:endParaRPr>
          </a:p>
          <a:p>
            <a:pPr algn="l">
              <a:lnSpc>
                <a:spcPct val="125000"/>
              </a:lnSpc>
              <a:buClrTx/>
              <a:buSzTx/>
              <a:buFontTx/>
            </a:pPr>
            <a:r>
              <a:rPr lang="en-US" sz="14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5 台 (↑ 67%)</a:t>
            </a:r>
            <a:endParaRPr lang="en-US" sz="14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sp>
        <p:nvSpPr>
          <p:cNvPr id="36" name="AutoShape 31"/>
          <p:cNvSpPr/>
          <p:nvPr/>
        </p:nvSpPr>
        <p:spPr>
          <a:xfrm>
            <a:off x="6053455" y="3603625"/>
            <a:ext cx="2094865" cy="2679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瓶颈：痛点被指数级放大，制约</a:t>
            </a:r>
            <a:r>
              <a:rPr lang="zh-CN" altLang="en-US" sz="1000" b="1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生产</a:t>
            </a:r>
            <a:endParaRPr lang="zh-CN" altLang="en-US" sz="1000" b="1" i="0" u="none" strike="noStrike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7" name="AutoShape 32"/>
          <p:cNvSpPr/>
          <p:nvPr/>
        </p:nvSpPr>
        <p:spPr>
          <a:xfrm>
            <a:off x="720725" y="4151630"/>
            <a:ext cx="7618095" cy="527050"/>
          </a:xfrm>
          <a:prstGeom prst="roundRect">
            <a:avLst>
              <a:gd name="adj" fmla="val 15000"/>
            </a:avLst>
          </a:prstGeom>
          <a:solidFill>
            <a:schemeClr val="bg1">
              <a:lumMod val="95000"/>
            </a:scheme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0" name="AutoShape 34"/>
          <p:cNvSpPr/>
          <p:nvPr/>
        </p:nvSpPr>
        <p:spPr>
          <a:xfrm>
            <a:off x="1355090" y="4251325"/>
            <a:ext cx="1545590" cy="34734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algn="l">
              <a:lnSpc>
                <a:spcPct val="125000"/>
              </a:lnSpc>
              <a:buClrTx/>
              <a:buSzTx/>
              <a:buFontTx/>
              <a:defRPr/>
            </a:pPr>
            <a:r>
              <a:rPr lang="en-US" sz="1000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核心优势行业“金标准”</a:t>
            </a:r>
            <a:endParaRPr lang="en-US" sz="1000">
              <a:solidFill>
                <a:srgbClr val="6B728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</a:endParaRPr>
          </a:p>
        </p:txBody>
      </p:sp>
      <p:cxnSp>
        <p:nvCxnSpPr>
          <p:cNvPr id="41" name="Connector 35"/>
          <p:cNvCxnSpPr/>
          <p:nvPr/>
        </p:nvCxnSpPr>
        <p:spPr>
          <a:xfrm>
            <a:off x="2923540" y="4249420"/>
            <a:ext cx="3810" cy="35306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chemeClr val="tx1">
                <a:lumMod val="75000"/>
                <a:lumOff val="25000"/>
                <a:alpha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AutoShape 36"/>
          <p:cNvSpPr/>
          <p:nvPr/>
        </p:nvSpPr>
        <p:spPr>
          <a:xfrm>
            <a:off x="3144520" y="4189730"/>
            <a:ext cx="5113020" cy="4470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000" i="0" u="none" strike="noStrike">
                <a:solidFill>
                  <a:srgbClr val="37415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  <a:sym typeface="Noto Sans SC" panose="020B0200000000000000" charset="-122"/>
              </a:rPr>
              <a:t>ICP-OES 法检测精度可达 ppb 级，完全符合 GB/T 41704-2022 国家标准，是目前正极材料行业公认的、数据最准确可靠的元素分析方法。</a:t>
            </a:r>
            <a:endParaRPr lang="en-US" sz="1000">
              <a:solidFill>
                <a:srgbClr val="37415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Noto Sans SC" panose="020B0200000000000000" charset="-122"/>
            </a:endParaRPr>
          </a:p>
        </p:txBody>
      </p:sp>
      <p:sp>
        <p:nvSpPr>
          <p:cNvPr id="43" name="AutoShape 3"/>
          <p:cNvSpPr/>
          <p:nvPr/>
        </p:nvSpPr>
        <p:spPr>
          <a:xfrm>
            <a:off x="720725" y="920750"/>
            <a:ext cx="7210425" cy="4146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rPr>
              <a:t>产能扩张下的检测体系挑战：ICP-OES法对比分析</a:t>
            </a:r>
            <a:endParaRPr lang="en-US" sz="1400" b="1" i="0" u="none" strike="noStrike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Noto Sans SC" panose="020B0200000000000000" charset="-122"/>
            </a:endParaRPr>
          </a:p>
        </p:txBody>
      </p:sp>
      <p:pic>
        <p:nvPicPr>
          <p:cNvPr id="61" name="Picture 3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7383" y="4190841"/>
            <a:ext cx="366014" cy="33608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0905" y="1558925"/>
            <a:ext cx="2186305" cy="2075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71"/>
          <p:cNvGrpSpPr/>
          <p:nvPr>
            <p:custDataLst>
              <p:tags r:id="rId1"/>
            </p:custDataLst>
          </p:nvPr>
        </p:nvGrpSpPr>
        <p:grpSpPr>
          <a:xfrm>
            <a:off x="4781550" y="1534795"/>
            <a:ext cx="3898265" cy="3192145"/>
            <a:chOff x="7687" y="2417"/>
            <a:chExt cx="6360" cy="5027"/>
          </a:xfrm>
        </p:grpSpPr>
        <p:sp>
          <p:nvSpPr>
            <p:cNvPr id="68" name="AutoShape 4"/>
            <p:cNvSpPr/>
            <p:nvPr>
              <p:custDataLst>
                <p:tags r:id="rId2"/>
              </p:custDataLst>
            </p:nvPr>
          </p:nvSpPr>
          <p:spPr>
            <a:xfrm>
              <a:off x="7687" y="2417"/>
              <a:ext cx="6361" cy="1191"/>
            </a:xfrm>
            <a:prstGeom prst="roundRect">
              <a:avLst>
                <a:gd name="adj" fmla="val 8888"/>
              </a:avLst>
            </a:prstGeom>
            <a:solidFill>
              <a:srgbClr val="FEF6F4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69" name="AutoShape 9"/>
            <p:cNvSpPr/>
            <p:nvPr>
              <p:custDataLst>
                <p:tags r:id="rId3"/>
              </p:custDataLst>
            </p:nvPr>
          </p:nvSpPr>
          <p:spPr>
            <a:xfrm>
              <a:off x="7687" y="3740"/>
              <a:ext cx="6361" cy="1191"/>
            </a:xfrm>
            <a:prstGeom prst="roundRect">
              <a:avLst>
                <a:gd name="adj" fmla="val 8888"/>
              </a:avLst>
            </a:prstGeom>
            <a:solidFill>
              <a:srgbClr val="FEF6F4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0" name="AutoShape 14"/>
            <p:cNvSpPr/>
            <p:nvPr>
              <p:custDataLst>
                <p:tags r:id="rId4"/>
              </p:custDataLst>
            </p:nvPr>
          </p:nvSpPr>
          <p:spPr>
            <a:xfrm>
              <a:off x="7687" y="5063"/>
              <a:ext cx="6361" cy="1191"/>
            </a:xfrm>
            <a:prstGeom prst="roundRect">
              <a:avLst>
                <a:gd name="adj" fmla="val 8888"/>
              </a:avLst>
            </a:prstGeom>
            <a:solidFill>
              <a:srgbClr val="FEF6F4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71" name="AutoShape 19"/>
            <p:cNvSpPr/>
            <p:nvPr>
              <p:custDataLst>
                <p:tags r:id="rId5"/>
              </p:custDataLst>
            </p:nvPr>
          </p:nvSpPr>
          <p:spPr>
            <a:xfrm>
              <a:off x="7687" y="6386"/>
              <a:ext cx="6361" cy="1059"/>
            </a:xfrm>
            <a:prstGeom prst="roundRect">
              <a:avLst>
                <a:gd name="adj" fmla="val 10000"/>
              </a:avLst>
            </a:prstGeom>
            <a:solidFill>
              <a:srgbClr val="FEF6F4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207895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一、需求背景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85470" y="617855"/>
            <a:ext cx="7927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en-US" altLang="zh-CN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项目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必要性与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紧迫性</a:t>
            </a:r>
            <a:endParaRPr lang="zh-CN" altLang="en-US" sz="16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>
            <p:custDataLst>
              <p:tags r:id="rId7"/>
            </p:custDataLst>
          </p:nvPr>
        </p:nvGrpSpPr>
        <p:grpSpPr>
          <a:xfrm>
            <a:off x="473075" y="1030605"/>
            <a:ext cx="8235315" cy="3696970"/>
            <a:chOff x="600" y="2000"/>
            <a:chExt cx="18000" cy="8800"/>
          </a:xfrm>
        </p:grpSpPr>
        <p:sp>
          <p:nvSpPr>
            <p:cNvPr id="3" name="AutoShape 3"/>
            <p:cNvSpPr/>
            <p:nvPr/>
          </p:nvSpPr>
          <p:spPr>
            <a:xfrm>
              <a:off x="600" y="2000"/>
              <a:ext cx="8600" cy="7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>
                  <a:solidFill>
                    <a:srgbClr val="58B6E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▍项目必要性：筑牢安全与效率基石</a:t>
              </a:r>
              <a:endParaRPr lang="en-US" sz="1600" b="1" i="0" u="none" strike="noStrike">
                <a:solidFill>
                  <a:srgbClr val="58B6E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4" name="AutoShape 4"/>
            <p:cNvSpPr/>
            <p:nvPr>
              <p:custDataLst>
                <p:tags r:id="rId8"/>
              </p:custDataLst>
            </p:nvPr>
          </p:nvSpPr>
          <p:spPr>
            <a:xfrm>
              <a:off x="600" y="3200"/>
              <a:ext cx="8600" cy="1800"/>
            </a:xfrm>
            <a:prstGeom prst="roundRect">
              <a:avLst>
                <a:gd name="adj" fmla="val 8888"/>
              </a:avLst>
            </a:prstGeom>
            <a:solidFill>
              <a:srgbClr val="F5FAFD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5" name="AutoShape 5"/>
            <p:cNvSpPr/>
            <p:nvPr>
              <p:custDataLst>
                <p:tags r:id="rId9"/>
              </p:custDataLst>
            </p:nvPr>
          </p:nvSpPr>
          <p:spPr>
            <a:xfrm>
              <a:off x="900" y="3300"/>
              <a:ext cx="1200" cy="120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9000"/>
              </a:scheme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6" name="Picture 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00" y="3500"/>
              <a:ext cx="800" cy="800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>
              <p:custDataLst>
                <p:tags r:id="rId13"/>
              </p:custDataLst>
            </p:nvPr>
          </p:nvSpPr>
          <p:spPr>
            <a:xfrm>
              <a:off x="2400" y="3251"/>
              <a:ext cx="64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全流程质量管控刚需</a:t>
              </a:r>
              <a:endParaRPr lang="en-US" sz="14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" name="AutoShape 8"/>
            <p:cNvSpPr/>
            <p:nvPr>
              <p:custDataLst>
                <p:tags r:id="rId14"/>
              </p:custDataLst>
            </p:nvPr>
          </p:nvSpPr>
          <p:spPr>
            <a:xfrm>
              <a:off x="2400" y="3851"/>
              <a:ext cx="6400" cy="10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覆盖原料入厂到成品出厂全链路，构建端到端快速筛查与风险预警体系，满足客户对质量稳定性的高要求，夯实内控基础。</a:t>
              </a:r>
              <a:endParaRPr lang="en-US" sz="1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AutoShape 9"/>
            <p:cNvSpPr/>
            <p:nvPr>
              <p:custDataLst>
                <p:tags r:id="rId15"/>
              </p:custDataLst>
            </p:nvPr>
          </p:nvSpPr>
          <p:spPr>
            <a:xfrm>
              <a:off x="600" y="5200"/>
              <a:ext cx="8600" cy="1800"/>
            </a:xfrm>
            <a:prstGeom prst="roundRect">
              <a:avLst>
                <a:gd name="adj" fmla="val 8888"/>
              </a:avLst>
            </a:prstGeom>
            <a:solidFill>
              <a:srgbClr val="F5FAFD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13" name="AutoShape 10"/>
            <p:cNvSpPr/>
            <p:nvPr>
              <p:custDataLst>
                <p:tags r:id="rId16"/>
              </p:custDataLst>
            </p:nvPr>
          </p:nvSpPr>
          <p:spPr>
            <a:xfrm>
              <a:off x="900" y="5300"/>
              <a:ext cx="1200" cy="1200"/>
            </a:xfrm>
            <a:prstGeom prst="ellipse">
              <a:avLst/>
            </a:prstGeom>
            <a:solidFill>
              <a:srgbClr val="D4ECF8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17" name="Picture 1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100" y="5500"/>
              <a:ext cx="800" cy="800"/>
            </a:xfrm>
            <a:prstGeom prst="rect">
              <a:avLst/>
            </a:prstGeom>
          </p:spPr>
        </p:pic>
        <p:sp>
          <p:nvSpPr>
            <p:cNvPr id="18" name="AutoShape 12"/>
            <p:cNvSpPr/>
            <p:nvPr>
              <p:custDataLst>
                <p:tags r:id="rId20"/>
              </p:custDataLst>
            </p:nvPr>
          </p:nvSpPr>
          <p:spPr>
            <a:xfrm>
              <a:off x="2400" y="5200"/>
              <a:ext cx="64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algn="l">
                <a:lnSpc>
                  <a:spcPct val="125000"/>
                </a:lnSpc>
                <a:buClrTx/>
                <a:buSzTx/>
                <a:buFontTx/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替代传统方法提效</a:t>
              </a:r>
              <a:endParaRPr lang="en-US" sz="14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AutoShape 13"/>
            <p:cNvSpPr/>
            <p:nvPr>
              <p:custDataLst>
                <p:tags r:id="rId21"/>
              </p:custDataLst>
            </p:nvPr>
          </p:nvSpPr>
          <p:spPr>
            <a:xfrm>
              <a:off x="2400" y="5800"/>
              <a:ext cx="6400" cy="10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突破ICP-OES周期长、成本高的痛点，利用磁信号技术将检测时效提升数倍，大幅降低单次成本，解决大规模生产的检测瓶颈。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28" name="AutoShape 14"/>
            <p:cNvSpPr/>
            <p:nvPr>
              <p:custDataLst>
                <p:tags r:id="rId22"/>
              </p:custDataLst>
            </p:nvPr>
          </p:nvSpPr>
          <p:spPr>
            <a:xfrm>
              <a:off x="600" y="7200"/>
              <a:ext cx="8600" cy="1800"/>
            </a:xfrm>
            <a:prstGeom prst="roundRect">
              <a:avLst>
                <a:gd name="adj" fmla="val 8888"/>
              </a:avLst>
            </a:prstGeom>
            <a:solidFill>
              <a:srgbClr val="F5FAFD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41" name="AutoShape 15"/>
            <p:cNvSpPr/>
            <p:nvPr>
              <p:custDataLst>
                <p:tags r:id="rId23"/>
              </p:custDataLst>
            </p:nvPr>
          </p:nvSpPr>
          <p:spPr>
            <a:xfrm>
              <a:off x="900" y="7300"/>
              <a:ext cx="1200" cy="1200"/>
            </a:xfrm>
            <a:prstGeom prst="ellipse">
              <a:avLst/>
            </a:prstGeom>
            <a:solidFill>
              <a:srgbClr val="D4ECF8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42" name="Picture 16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100" y="7500"/>
              <a:ext cx="800" cy="800"/>
            </a:xfrm>
            <a:prstGeom prst="rect">
              <a:avLst/>
            </a:prstGeom>
          </p:spPr>
        </p:pic>
        <p:sp>
          <p:nvSpPr>
            <p:cNvPr id="43" name="AutoShape 17"/>
            <p:cNvSpPr/>
            <p:nvPr>
              <p:custDataLst>
                <p:tags r:id="rId27"/>
              </p:custDataLst>
            </p:nvPr>
          </p:nvSpPr>
          <p:spPr>
            <a:xfrm>
              <a:off x="2400" y="7200"/>
              <a:ext cx="64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支撑产品安全与性能</a:t>
              </a:r>
              <a:endParaRPr lang="en-US" sz="1100"/>
            </a:p>
          </p:txBody>
        </p:sp>
        <p:sp>
          <p:nvSpPr>
            <p:cNvPr id="44" name="AutoShape 18"/>
            <p:cNvSpPr/>
            <p:nvPr>
              <p:custDataLst>
                <p:tags r:id="rId28"/>
              </p:custDataLst>
            </p:nvPr>
          </p:nvSpPr>
          <p:spPr>
            <a:xfrm>
              <a:off x="2400" y="7800"/>
              <a:ext cx="6400" cy="10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精准识别ppb级磁性异物，从源头剔除风险，保障终端电池的循环寿命与安全。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45" name="AutoShape 19"/>
            <p:cNvSpPr/>
            <p:nvPr>
              <p:custDataLst>
                <p:tags r:id="rId29"/>
              </p:custDataLst>
            </p:nvPr>
          </p:nvSpPr>
          <p:spPr>
            <a:xfrm>
              <a:off x="600" y="9200"/>
              <a:ext cx="8600" cy="1600"/>
            </a:xfrm>
            <a:prstGeom prst="roundRect">
              <a:avLst>
                <a:gd name="adj" fmla="val 10000"/>
              </a:avLst>
            </a:prstGeom>
            <a:solidFill>
              <a:srgbClr val="F5FAFD"/>
            </a:solidFill>
            <a:ln w="25400" cap="flat" cmpd="sng">
              <a:noFill/>
              <a:prstDash val="solid"/>
              <a:round/>
            </a:ln>
            <a:effectLst>
              <a:outerShdw blurRad="101600" dist="25400" dir="2700000" algn="tl" rotWithShape="0">
                <a:srgbClr val="000000">
                  <a:alpha val="5000"/>
                </a:srgbClr>
              </a:outerShdw>
            </a:effectLst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sp>
          <p:nvSpPr>
            <p:cNvPr id="47" name="AutoShape 20"/>
            <p:cNvSpPr/>
            <p:nvPr>
              <p:custDataLst>
                <p:tags r:id="rId30"/>
              </p:custDataLst>
            </p:nvPr>
          </p:nvSpPr>
          <p:spPr>
            <a:xfrm>
              <a:off x="900" y="9200"/>
              <a:ext cx="1200" cy="1200"/>
            </a:xfrm>
            <a:prstGeom prst="ellipse">
              <a:avLst/>
            </a:prstGeom>
            <a:solidFill>
              <a:srgbClr val="D4ECF8"/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48" name="Picture 2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1100" y="9400"/>
              <a:ext cx="800" cy="800"/>
            </a:xfrm>
            <a:prstGeom prst="rect">
              <a:avLst/>
            </a:prstGeom>
          </p:spPr>
        </p:pic>
        <p:sp>
          <p:nvSpPr>
            <p:cNvPr id="49" name="AutoShape 22"/>
            <p:cNvSpPr/>
            <p:nvPr>
              <p:custDataLst>
                <p:tags r:id="rId34"/>
              </p:custDataLst>
            </p:nvPr>
          </p:nvSpPr>
          <p:spPr>
            <a:xfrm>
              <a:off x="2400" y="9219"/>
              <a:ext cx="6400" cy="4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深化产学研协同创新</a:t>
              </a:r>
              <a:endParaRPr lang="en-US" sz="1100"/>
            </a:p>
          </p:txBody>
        </p:sp>
        <p:sp>
          <p:nvSpPr>
            <p:cNvPr id="50" name="AutoShape 23"/>
            <p:cNvSpPr/>
            <p:nvPr>
              <p:custDataLst>
                <p:tags r:id="rId35"/>
              </p:custDataLst>
            </p:nvPr>
          </p:nvSpPr>
          <p:spPr>
            <a:xfrm>
              <a:off x="2400" y="9719"/>
              <a:ext cx="6400" cy="8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92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联合科研院所耦合前沿技术与产业需求，构建创新生态，培养核心研发能力，为技术升级奠定基础。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51" name="AutoShape 24"/>
            <p:cNvSpPr/>
            <p:nvPr/>
          </p:nvSpPr>
          <p:spPr>
            <a:xfrm>
              <a:off x="10000" y="2000"/>
              <a:ext cx="8600" cy="7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600" b="1" i="0" u="none" strike="noStrike">
                  <a:solidFill>
                    <a:srgbClr val="EB611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▍项目紧迫性：应对增长与竞争挑战</a:t>
              </a:r>
              <a:endParaRPr lang="en-US" sz="1600" b="1" i="0" u="none" strike="noStrike">
                <a:solidFill>
                  <a:srgbClr val="EB611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Noto Sans SC" panose="020B0200000000000000" charset="-122"/>
              </a:endParaRPr>
            </a:p>
          </p:txBody>
        </p:sp>
        <p:sp>
          <p:nvSpPr>
            <p:cNvPr id="52" name="AutoShape 26"/>
            <p:cNvSpPr/>
            <p:nvPr>
              <p:custDataLst>
                <p:tags r:id="rId36"/>
              </p:custDataLst>
            </p:nvPr>
          </p:nvSpPr>
          <p:spPr>
            <a:xfrm>
              <a:off x="10300" y="3300"/>
              <a:ext cx="1200" cy="1200"/>
            </a:xfrm>
            <a:prstGeom prst="ellipse">
              <a:avLst/>
            </a:prstGeom>
            <a:solidFill>
              <a:srgbClr val="DC3545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53" name="Picture 27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10500" y="3500"/>
              <a:ext cx="800" cy="800"/>
            </a:xfrm>
            <a:prstGeom prst="rect">
              <a:avLst/>
            </a:prstGeom>
          </p:spPr>
        </p:pic>
        <p:sp>
          <p:nvSpPr>
            <p:cNvPr id="54" name="AutoShape 28"/>
            <p:cNvSpPr/>
            <p:nvPr>
              <p:custDataLst>
                <p:tags r:id="rId40"/>
              </p:custDataLst>
            </p:nvPr>
          </p:nvSpPr>
          <p:spPr>
            <a:xfrm>
              <a:off x="11800" y="3251"/>
              <a:ext cx="64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业务爆发式增长驱动</a:t>
              </a:r>
              <a:endParaRPr lang="en-US" sz="1100"/>
            </a:p>
          </p:txBody>
        </p:sp>
        <p:sp>
          <p:nvSpPr>
            <p:cNvPr id="55" name="AutoShape 29"/>
            <p:cNvSpPr/>
            <p:nvPr>
              <p:custDataLst>
                <p:tags r:id="rId41"/>
              </p:custDataLst>
            </p:nvPr>
          </p:nvSpPr>
          <p:spPr>
            <a:xfrm>
              <a:off x="11800" y="3851"/>
              <a:ext cx="6400" cy="10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2026年</a:t>
              </a:r>
              <a:r>
                <a:rPr lang="zh-CN" alt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一期</a:t>
              </a: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产能将达35万吨，</a:t>
              </a:r>
              <a:r>
                <a:rPr lang="zh-CN" altLang="en-US" sz="1000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二期</a:t>
              </a:r>
              <a:r>
                <a:rPr lang="en-US" sz="1000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将达45万吨</a:t>
              </a:r>
              <a:r>
                <a:rPr lang="zh-CN" altLang="en-US" sz="1000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，</a:t>
              </a: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检测量指数级增长。现有检测</a:t>
              </a:r>
              <a:r>
                <a:rPr lang="zh-CN" alt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方法</a:t>
              </a: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无法满足海量需求，成为制约产能释放的核心瓶颈。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56" name="AutoShape 31"/>
            <p:cNvSpPr/>
            <p:nvPr>
              <p:custDataLst>
                <p:tags r:id="rId42"/>
              </p:custDataLst>
            </p:nvPr>
          </p:nvSpPr>
          <p:spPr>
            <a:xfrm>
              <a:off x="10300" y="5300"/>
              <a:ext cx="1200" cy="1200"/>
            </a:xfrm>
            <a:prstGeom prst="ellipse">
              <a:avLst/>
            </a:prstGeom>
            <a:solidFill>
              <a:srgbClr val="DC3545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57" name="Picture 32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p:blipFill>
          <p:spPr>
            <a:xfrm>
              <a:off x="10500" y="5500"/>
              <a:ext cx="800" cy="800"/>
            </a:xfrm>
            <a:prstGeom prst="rect">
              <a:avLst/>
            </a:prstGeom>
          </p:spPr>
        </p:pic>
        <p:sp>
          <p:nvSpPr>
            <p:cNvPr id="58" name="AutoShape 33"/>
            <p:cNvSpPr/>
            <p:nvPr>
              <p:custDataLst>
                <p:tags r:id="rId46"/>
              </p:custDataLst>
            </p:nvPr>
          </p:nvSpPr>
          <p:spPr>
            <a:xfrm>
              <a:off x="11800" y="5200"/>
              <a:ext cx="64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精益生产与绿色环保要求</a:t>
              </a:r>
              <a:endParaRPr lang="en-US" sz="1100"/>
            </a:p>
          </p:txBody>
        </p:sp>
        <p:sp>
          <p:nvSpPr>
            <p:cNvPr id="59" name="AutoShape 34"/>
            <p:cNvSpPr/>
            <p:nvPr>
              <p:custDataLst>
                <p:tags r:id="rId47"/>
              </p:custDataLst>
            </p:nvPr>
          </p:nvSpPr>
          <p:spPr>
            <a:xfrm>
              <a:off x="11800" y="5800"/>
              <a:ext cx="6400" cy="10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缩短周期降库存以提升效率，同时新方法减少化学试剂使用，契合当前严苛的环保审查与可持续发展战略。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60" name="AutoShape 36"/>
            <p:cNvSpPr/>
            <p:nvPr>
              <p:custDataLst>
                <p:tags r:id="rId48"/>
              </p:custDataLst>
            </p:nvPr>
          </p:nvSpPr>
          <p:spPr>
            <a:xfrm>
              <a:off x="10300" y="7300"/>
              <a:ext cx="1200" cy="1200"/>
            </a:xfrm>
            <a:prstGeom prst="ellipse">
              <a:avLst/>
            </a:prstGeom>
            <a:solidFill>
              <a:srgbClr val="DC3545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61" name="Picture 37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>
            <a:xfrm>
              <a:off x="10500" y="7500"/>
              <a:ext cx="800" cy="800"/>
            </a:xfrm>
            <a:prstGeom prst="rect">
              <a:avLst/>
            </a:prstGeom>
          </p:spPr>
        </p:pic>
        <p:sp>
          <p:nvSpPr>
            <p:cNvPr id="62" name="AutoShape 38"/>
            <p:cNvSpPr/>
            <p:nvPr>
              <p:custDataLst>
                <p:tags r:id="rId52"/>
              </p:custDataLst>
            </p:nvPr>
          </p:nvSpPr>
          <p:spPr>
            <a:xfrm>
              <a:off x="11800" y="7200"/>
              <a:ext cx="6400" cy="48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行业竞争与客户准入资质</a:t>
              </a:r>
              <a:endParaRPr lang="en-US" sz="14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3" name="AutoShape 39"/>
            <p:cNvSpPr/>
            <p:nvPr>
              <p:custDataLst>
                <p:tags r:id="rId53"/>
              </p:custDataLst>
            </p:nvPr>
          </p:nvSpPr>
          <p:spPr>
            <a:xfrm>
              <a:off x="11800" y="7800"/>
              <a:ext cx="6400" cy="10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100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需尽快完成新方法验证以满足</a:t>
              </a:r>
              <a:r>
                <a:rPr lang="zh-CN" alt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大众、奇瑞等</a:t>
              </a: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头部客户的供应商审核标准，时间窗口紧迫。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  <p:sp>
          <p:nvSpPr>
            <p:cNvPr id="64" name="AutoShape 41"/>
            <p:cNvSpPr/>
            <p:nvPr>
              <p:custDataLst>
                <p:tags r:id="rId54"/>
              </p:custDataLst>
            </p:nvPr>
          </p:nvSpPr>
          <p:spPr>
            <a:xfrm>
              <a:off x="10300" y="9320"/>
              <a:ext cx="1200" cy="1200"/>
            </a:xfrm>
            <a:prstGeom prst="ellipse">
              <a:avLst/>
            </a:prstGeom>
            <a:solidFill>
              <a:srgbClr val="DC3545">
                <a:alpha val="10000"/>
              </a:srgbClr>
            </a:solidFill>
            <a:ln w="25400" cap="flat" cmpd="sng">
              <a:noFill/>
              <a:prstDash val="solid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</a:p>
          </p:txBody>
        </p:sp>
        <p:pic>
          <p:nvPicPr>
            <p:cNvPr id="65" name="Picture 42"/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p:blipFill>
          <p:spPr>
            <a:xfrm>
              <a:off x="10500" y="9520"/>
              <a:ext cx="800" cy="800"/>
            </a:xfrm>
            <a:prstGeom prst="rect">
              <a:avLst/>
            </a:prstGeom>
          </p:spPr>
        </p:pic>
        <p:sp>
          <p:nvSpPr>
            <p:cNvPr id="66" name="AutoShape 43"/>
            <p:cNvSpPr/>
            <p:nvPr>
              <p:custDataLst>
                <p:tags r:id="rId58"/>
              </p:custDataLst>
            </p:nvPr>
          </p:nvSpPr>
          <p:spPr>
            <a:xfrm>
              <a:off x="11800" y="9199"/>
              <a:ext cx="6400" cy="44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25000"/>
                </a:lnSpc>
                <a:defRPr/>
              </a:pPr>
              <a:r>
                <a:rPr lang="en-US" sz="14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Noto Sans SC" panose="020B0200000000000000" charset="-122"/>
                </a:rPr>
                <a:t>抢占行业技术卡位先机</a:t>
              </a:r>
              <a:endParaRPr lang="en-US" sz="1100"/>
            </a:p>
          </p:txBody>
        </p:sp>
        <p:sp>
          <p:nvSpPr>
            <p:cNvPr id="67" name="AutoShape 44"/>
            <p:cNvSpPr/>
            <p:nvPr>
              <p:custDataLst>
                <p:tags r:id="rId59"/>
              </p:custDataLst>
            </p:nvPr>
          </p:nvSpPr>
          <p:spPr>
            <a:xfrm>
              <a:off x="11800" y="9721"/>
              <a:ext cx="6400" cy="800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t" anchorCtr="0"/>
            <a:lstStyle/>
            <a:p>
              <a:pPr indent="0" algn="l">
                <a:lnSpc>
                  <a:spcPct val="92000"/>
                </a:lnSpc>
                <a:defRPr/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Noto Sans SC" panose="020B0200000000000000" charset="-122"/>
                  <a:sym typeface="Noto Sans SC" panose="020B0200000000000000" charset="-122"/>
                </a:rPr>
                <a:t>行业尚无成熟标准，率先实现技术突破与产业化，可填补空白并构建坚实的技术壁垒，形成长期竞争优势。</a:t>
              </a:r>
              <a:endParaRPr lang="en-US" sz="10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Noto Sans SC" panose="020B0200000000000000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utoShape 17"/>
          <p:cNvSpPr/>
          <p:nvPr/>
        </p:nvSpPr>
        <p:spPr>
          <a:xfrm>
            <a:off x="5892800" y="982980"/>
            <a:ext cx="2665095" cy="1040130"/>
          </a:xfrm>
          <a:prstGeom prst="roundRect">
            <a:avLst>
              <a:gd name="adj" fmla="val 8333"/>
            </a:avLst>
          </a:prstGeom>
          <a:solidFill>
            <a:schemeClr val="accent5">
              <a:lumMod val="40000"/>
              <a:lumOff val="60000"/>
              <a:alpha val="40000"/>
            </a:schemeClr>
          </a:solidFill>
          <a:ln w="12700" cap="flat" cmpd="sng">
            <a:solidFill>
              <a:schemeClr val="accent1">
                <a:alpha val="30000"/>
              </a:schemeClr>
            </a:solidFill>
            <a:prstDash val="dash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sz="12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207895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一、需求背景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85470" y="617855"/>
            <a:ext cx="7927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en-US" altLang="zh-CN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研究方向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（在研方向</a:t>
            </a:r>
            <a:r>
              <a:rPr lang="en-US" altLang="zh-CN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磁强表征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法）</a:t>
            </a:r>
            <a:endParaRPr lang="zh-CN" altLang="en-US" sz="16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0">
            <a:off x="585470" y="977265"/>
            <a:ext cx="5303520" cy="1040130"/>
            <a:chOff x="1200" y="6660"/>
            <a:chExt cx="16318" cy="2585"/>
          </a:xfrm>
        </p:grpSpPr>
        <p:sp>
          <p:nvSpPr>
            <p:cNvPr id="15" name="AutoShape 17"/>
            <p:cNvSpPr/>
            <p:nvPr/>
          </p:nvSpPr>
          <p:spPr>
            <a:xfrm>
              <a:off x="1200" y="6660"/>
              <a:ext cx="16315" cy="2585"/>
            </a:xfrm>
            <a:prstGeom prst="roundRect">
              <a:avLst>
                <a:gd name="adj" fmla="val 8333"/>
              </a:avLst>
            </a:prstGeom>
            <a:solidFill>
              <a:schemeClr val="accent5">
                <a:lumMod val="40000"/>
                <a:lumOff val="60000"/>
                <a:alpha val="40000"/>
              </a:schemeClr>
            </a:solidFill>
            <a:ln w="12700" cap="flat" cmpd="sng">
              <a:solidFill>
                <a:schemeClr val="accent1">
                  <a:alpha val="30000"/>
                </a:schemeClr>
              </a:solidFill>
              <a:prstDash val="dash"/>
              <a:round/>
            </a:ln>
          </p:spPr>
          <p:txBody>
            <a:bodyPr vert="horz" wrap="square" lIns="63500" tIns="63500" rIns="63500" bIns="63500" rtlCol="0" anchor="ctr"/>
            <a:lstStyle/>
            <a:p>
              <a:pPr algn="ctr">
                <a:defRPr/>
              </a:pPr>
              <a:endParaRPr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AutoShape 19"/>
            <p:cNvSpPr/>
            <p:nvPr>
              <p:custDataLst>
                <p:tags r:id="rId2"/>
              </p:custDataLst>
            </p:nvPr>
          </p:nvSpPr>
          <p:spPr>
            <a:xfrm>
              <a:off x="2570" y="6788"/>
              <a:ext cx="14948" cy="2206"/>
            </a:xfrm>
            <a:prstGeom prst="rect">
              <a:avLst/>
            </a:prstGeom>
            <a:noFill/>
            <a:ln w="12700" cap="flat" cmpd="sng">
              <a:noFill/>
              <a:prstDash val="solid"/>
              <a:round/>
            </a:ln>
          </p:spPr>
          <p:txBody>
            <a:bodyPr vert="horz" wrap="square" lIns="0" tIns="0" rIns="0" bIns="0" rtlCol="0" anchor="ctr" anchorCtr="0"/>
            <a:lstStyle/>
            <a:p>
              <a:pPr indent="0" algn="l">
                <a:lnSpc>
                  <a:spcPct val="117000"/>
                </a:lnSpc>
                <a:defRPr/>
              </a:pPr>
              <a:r>
                <a:rPr lang="en-US" sz="1200" b="1" i="0" u="none" strike="noStrike">
                  <a:solidFill>
                    <a:srgbClr val="33415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拟定方案核心目标：</a:t>
              </a:r>
              <a:endParaRPr 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indent="0" algn="l">
                <a:lnSpc>
                  <a:spcPct val="117000"/>
                </a:lnSpc>
              </a:pPr>
              <a:r>
                <a:rPr lang="en-US" sz="1000" b="0" i="0" u="none" strike="noStrike">
                  <a:solidFill>
                    <a:srgbClr val="66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微软雅黑" panose="020B0503020204020204" pitchFamily="34" charset="-122"/>
                </a:rPr>
                <a:t>针对正极材料亚微米级磁性杂质检测难题，本方案旨在开发一套既环保高效，又能保证数据准确性的新型检测体系，解决传统方法与替代方案之间的矛盾。</a:t>
              </a:r>
              <a:endParaRPr lang="en-US" sz="1000" b="0" i="0" u="none" strike="noStrike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pic>
        <p:nvPicPr>
          <p:cNvPr id="32" name="图片 31"/>
          <p:cNvPicPr/>
          <p:nvPr/>
        </p:nvPicPr>
        <p:blipFill>
          <a:blip r:embed="rId3"/>
          <a:stretch>
            <a:fillRect/>
          </a:stretch>
        </p:blipFill>
        <p:spPr>
          <a:xfrm>
            <a:off x="612140" y="2020570"/>
            <a:ext cx="2640330" cy="2766060"/>
          </a:xfrm>
          <a:prstGeom prst="rect">
            <a:avLst/>
          </a:prstGeom>
          <a:noFill/>
          <a:ln w="9525">
            <a:solidFill>
              <a:srgbClr val="2094CE"/>
            </a:solidFill>
          </a:ln>
        </p:spPr>
      </p:pic>
      <p:sp>
        <p:nvSpPr>
          <p:cNvPr id="35" name="AutoShape 21"/>
          <p:cNvSpPr/>
          <p:nvPr/>
        </p:nvSpPr>
        <p:spPr>
          <a:xfrm>
            <a:off x="6197600" y="1148715"/>
            <a:ext cx="1371600" cy="19621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200" b="1" i="0" u="none" strike="noStrike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核心技术优势：</a:t>
            </a:r>
            <a:endParaRPr lang="en-US" sz="1200" b="1" i="0" u="none" strike="noStrike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92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2759" y="1054520"/>
            <a:ext cx="308066" cy="290110"/>
          </a:xfrm>
          <a:prstGeom prst="rect">
            <a:avLst/>
          </a:prstGeom>
        </p:spPr>
      </p:pic>
      <p:sp>
        <p:nvSpPr>
          <p:cNvPr id="93" name="文本框 92"/>
          <p:cNvSpPr txBox="1"/>
          <p:nvPr/>
        </p:nvSpPr>
        <p:spPr>
          <a:xfrm>
            <a:off x="5628640" y="1466215"/>
            <a:ext cx="302069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快速检测      低成本运维     环境友好</a:t>
            </a:r>
            <a:endParaRPr lang="en-US" altLang="en-US" sz="12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3252470" y="2026920"/>
            <a:ext cx="2642235" cy="2762885"/>
          </a:xfrm>
          <a:prstGeom prst="rect">
            <a:avLst/>
          </a:prstGeom>
          <a:noFill/>
          <a:ln w="9525">
            <a:solidFill>
              <a:srgbClr val="2094C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文本框 95"/>
          <p:cNvSpPr txBox="1"/>
          <p:nvPr/>
        </p:nvSpPr>
        <p:spPr>
          <a:xfrm>
            <a:off x="3287395" y="2039620"/>
            <a:ext cx="2601595" cy="2707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1200"/>
              </a:lnSpc>
            </a:pPr>
            <a:r>
              <a:rPr lang="en-US" sz="10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检测原理：</a:t>
            </a:r>
            <a:endParaRPr lang="en-US" sz="10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ts val="1200"/>
              </a:lnSpc>
            </a:pPr>
            <a:r>
              <a:rPr lang="en-US" sz="8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样品中的磁性物质会产生微弱磁场，量子磁杂检测仪内置高灵敏度、高分辨力的量子自旋磁力仪。量子自旋磁力仪利用碱金属原子外层电子自旋性质，以泵浦激光作为操控手段，使碱金属原子产生自旋极化。在外界弱磁场的作用下，碱金属原子发生拉莫尔进动，改变对检测激光的吸收，从而实现高灵敏度的磁场测量</a:t>
            </a:r>
            <a:r>
              <a:rPr lang="zh-CN" altLang="en-US" sz="8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80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ts val="1200"/>
              </a:lnSpc>
            </a:pPr>
            <a:r>
              <a:rPr lang="en-US" sz="10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整机原理：</a:t>
            </a:r>
            <a:endParaRPr lang="en-US" sz="10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indent="0" fontAlgn="auto">
              <a:lnSpc>
                <a:spcPts val="1200"/>
              </a:lnSpc>
            </a:pPr>
            <a:r>
              <a:rPr lang="en-US" sz="8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(1) 取带有磁性杂质的样品并采用称重单元称重，得到样品的质量；(2) 利用磁化单元使样品中磁性杂质的磁场方向相同；(3) 磁检测输送模块沿第一方向输送样品经过磁探头；(4) 对磁探头获得的信号峰进行积分得到峰面积；(5) 将峰面积代入标定函数中得到样品中磁性杂质的质量，根据磁性杂质的质量和样品的质量，得到样品的磁杂丰度。</a:t>
            </a:r>
            <a:endParaRPr lang="en-US" sz="80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898515" y="2025650"/>
            <a:ext cx="2642235" cy="2762885"/>
          </a:xfrm>
          <a:prstGeom prst="rect">
            <a:avLst/>
          </a:prstGeom>
          <a:noFill/>
          <a:ln w="9525">
            <a:solidFill>
              <a:srgbClr val="58B6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Picture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709" y="1054520"/>
            <a:ext cx="308066" cy="290110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>
            <p:custDataLst>
              <p:tags r:id="rId8"/>
            </p:custDataLst>
          </p:nvPr>
        </p:nvGraphicFramePr>
        <p:xfrm>
          <a:off x="5911215" y="2036445"/>
          <a:ext cx="2628900" cy="2743200"/>
        </p:xfrm>
        <a:graphic>
          <a:graphicData uri="http://schemas.openxmlformats.org/drawingml/2006/table">
            <a:tbl>
              <a:tblPr firstRow="1">
                <a:tableStyleId>{30E290DF-13DB-4926-9079-D67AA1998270}</a:tableStyleId>
              </a:tblPr>
              <a:tblGrid>
                <a:gridCol w="763905"/>
                <a:gridCol w="1864995"/>
              </a:tblGrid>
              <a:tr h="51879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维度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优势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</a:tr>
              <a:tr h="43688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sz="1000">
                          <a:latin typeface="微软雅黑" panose="020B0503020204020204" pitchFamily="34" charset="-122"/>
                        </a:defRPr>
                      </a:pPr>
                      <a:r>
                        <a:rPr lang="en-US" sz="1000" b="1">
                          <a:solidFill>
                            <a:srgbClr val="334155"/>
                          </a:solidFill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单日最大通量</a:t>
                      </a:r>
                      <a:endParaRPr lang="en-US" sz="1000" b="1">
                        <a:solidFill>
                          <a:srgbClr val="334155"/>
                        </a:solidFill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sz="1000">
                          <a:latin typeface="微软雅黑" panose="020B0503020204020204" pitchFamily="34" charset="-122"/>
                        </a:defRPr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≥80批</a:t>
                      </a:r>
                      <a:endParaRPr lang="en-US" sz="1000">
                        <a:solidFill>
                          <a:srgbClr val="475569"/>
                        </a:solidFill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274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1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检测周期</a:t>
                      </a:r>
                      <a:endParaRPr lang="en-US" sz="1000" b="1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3-5分钟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000" b="1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人员</a:t>
                      </a:r>
                      <a:r>
                        <a:rPr lang="zh-CN" altLang="en-US" sz="1000" b="1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配置</a:t>
                      </a:r>
                      <a:endParaRPr lang="zh-CN" altLang="en-US" sz="1000" b="1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2人/天</a:t>
                      </a:r>
                      <a:r>
                        <a:rPr lang="zh-CN" alt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（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Noto Sans SC" panose="020B0200000000000000" charset="-122"/>
                        </a:rPr>
                        <a:t>年产25万吨</a:t>
                      </a: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）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43751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sz="1000">
                          <a:latin typeface="微软雅黑" panose="020B0503020204020204" pitchFamily="34" charset="-122"/>
                        </a:defRPr>
                      </a:pPr>
                      <a:r>
                        <a:rPr lang="en-US" sz="1000" b="1">
                          <a:solidFill>
                            <a:srgbClr val="334155"/>
                          </a:solidFill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人员要求</a:t>
                      </a:r>
                      <a:endParaRPr lang="en-US" sz="1000" b="1">
                        <a:solidFill>
                          <a:srgbClr val="334155"/>
                        </a:solidFill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defRPr sz="1000">
                          <a:latin typeface="微软雅黑" panose="020B0503020204020204" pitchFamily="34" charset="-122"/>
                        </a:defRPr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普通产线质检人员，培训周期1-2周</a:t>
                      </a:r>
                      <a:endParaRPr lang="en-US" sz="1000">
                        <a:solidFill>
                          <a:srgbClr val="475569"/>
                        </a:solidFill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60642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000" b="1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核心优势</a:t>
                      </a:r>
                      <a:endParaRPr lang="en-US" altLang="en-US" sz="1000" b="1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lnSpc>
                          <a:spcPct val="100000"/>
                        </a:lnSpc>
                        <a:buNone/>
                      </a:pPr>
                      <a:r>
                        <a:rPr lang="en-US" sz="1000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无需消解及元素分析，具备快速、低成本的优势，契合大规模生产快速检测的需求。</a:t>
                      </a:r>
                      <a:endParaRPr 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207895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一、需求背景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85470" y="617855"/>
            <a:ext cx="7927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en-US" altLang="zh-CN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研究方向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（研究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进展）</a:t>
            </a:r>
            <a:endParaRPr lang="zh-CN" altLang="en-US" sz="16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436245" y="1296035"/>
          <a:ext cx="8184515" cy="2575560"/>
        </p:xfrm>
        <a:graphic>
          <a:graphicData uri="http://schemas.openxmlformats.org/drawingml/2006/table">
            <a:tbl>
              <a:tblPr firstRow="1">
                <a:tableStyleId>{30E290DF-13DB-4926-9079-D67AA1998270}</a:tableStyleId>
              </a:tblPr>
              <a:tblGrid>
                <a:gridCol w="1151890"/>
                <a:gridCol w="1946275"/>
                <a:gridCol w="994410"/>
                <a:gridCol w="1106170"/>
                <a:gridCol w="1945640"/>
                <a:gridCol w="1040130"/>
              </a:tblGrid>
              <a:tr h="2940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指标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数据对比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结论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指标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数据对比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rgbClr val="FFFF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结论</a:t>
                      </a:r>
                      <a:endParaRPr lang="zh-CN" altLang="en-US" sz="1200">
                        <a:solidFill>
                          <a:srgbClr val="FFFF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2094CE"/>
                    </a:solidFill>
                  </a:tcPr>
                </a:tc>
              </a:tr>
              <a:tr h="757555">
                <a:tc>
                  <a:txBody>
                    <a:bodyPr/>
                    <a:p>
                      <a:pPr indent="0" algn="ctr" fontAlgn="auto">
                        <a:lnSpc>
                          <a:spcPct val="350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准确性验证</a:t>
                      </a:r>
                      <a:endParaRPr lang="en-US" sz="9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alt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700" b="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700" b="0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同质量铁粉在除磁后的铁锂与中磁强差异较大，以铁粉验证设备准确性的方案不满足要求。</a:t>
                      </a:r>
                      <a:endParaRPr lang="zh-CN" altLang="en-US" sz="700" b="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>
                    <a:solidFill>
                      <a:srgbClr val="F8FAFC"/>
                    </a:solidFill>
                  </a:tcPr>
                </a:tc>
                <a:tc rowSpan="3">
                  <a:txBody>
                    <a:bodyPr/>
                    <a:p>
                      <a:pPr algn="ctr">
                        <a:buNone/>
                      </a:pPr>
                      <a:endParaRPr lang="en-US" sz="12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en-US" sz="12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en-US" sz="12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en-US" sz="12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颗粒测磁强、</a:t>
                      </a: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颗粒</a:t>
                      </a: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测磁</a:t>
                      </a: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颗、</a:t>
                      </a: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颗粒</a:t>
                      </a: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测磁杂</a:t>
                      </a: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、</a:t>
                      </a: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样品磁</a:t>
                      </a: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强</a:t>
                      </a: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微软雅黑" panose="020B0503020204020204" pitchFamily="34" charset="-122"/>
                        </a:rPr>
                        <a:t>检测结果分析</a:t>
                      </a:r>
                      <a:endParaRPr lang="en-US" sz="9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 rowSpan="3">
                  <a:txBody>
                    <a:bodyPr/>
                    <a:p>
                      <a:pPr>
                        <a:buNone/>
                      </a:pPr>
                      <a:endParaRPr lang="zh-CN" altLang="en-US" sz="9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9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9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9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9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>
                        <a:buNone/>
                      </a:pPr>
                      <a:endParaRPr lang="zh-CN" altLang="en-US" sz="9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700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各指标两两之间无相关性，颗粒测磁强与样品磁测磁强数据差异显著，存在严重背景干扰，考虑现有算法合理性待优化。</a:t>
                      </a:r>
                      <a:endParaRPr lang="zh-CN" altLang="en-US" sz="70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767715">
                <a:tc>
                  <a:txBody>
                    <a:bodyPr/>
                    <a:p>
                      <a:pPr indent="0" algn="ctr" fontAlgn="auto">
                        <a:lnSpc>
                          <a:spcPct val="350000"/>
                        </a:lnSpc>
                        <a:buNone/>
                      </a:pPr>
                      <a:r>
                        <a:rPr 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稳定性验证</a:t>
                      </a:r>
                      <a:endParaRPr lang="en-US" sz="9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70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700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同一样品连续 11 天测试，相对标准偏差（RSD）＞10%，且整体呈上升趋势，稳定性不达标。</a:t>
                      </a:r>
                      <a:endParaRPr lang="zh-CN" altLang="en-US" sz="70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sz="1000">
                        <a:solidFill>
                          <a:srgbClr val="666666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r">
                        <a:buNone/>
                      </a:pPr>
                      <a:r>
                        <a:rPr lang="en-US" sz="900">
                          <a:solidFill>
                            <a:srgbClr val="666666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                                                           样品磁强--颗粒磁杂</a:t>
                      </a:r>
                      <a:endParaRPr lang="en-US" sz="900">
                        <a:solidFill>
                          <a:srgbClr val="666666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cPr/>
                </a:tc>
              </a:tr>
              <a:tr h="756285">
                <a:tc>
                  <a:txBody>
                    <a:bodyPr/>
                    <a:p>
                      <a:pPr indent="0" algn="ctr" fontAlgn="auto">
                        <a:lnSpc>
                          <a:spcPct val="350000"/>
                        </a:lnSpc>
                        <a:buNone/>
                      </a:pP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与</a:t>
                      </a:r>
                      <a:r>
                        <a:rPr lang="en-US" altLang="zh-CN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ICP</a:t>
                      </a:r>
                      <a:r>
                        <a:rPr lang="zh-CN" altLang="en-US" sz="900" b="1">
                          <a:solidFill>
                            <a:srgbClr val="475569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对标</a:t>
                      </a:r>
                      <a:endParaRPr lang="zh-CN" altLang="en-US" sz="900" b="1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en-US" sz="1000">
                        <a:solidFill>
                          <a:srgbClr val="475569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70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700">
                          <a:solidFill>
                            <a:srgbClr val="334155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磁强测试结果与 ICP 检测值存在明显差异，仅呈低度相关，无法实现有效对标。</a:t>
                      </a:r>
                      <a:endParaRPr lang="zh-CN" altLang="en-US" sz="700">
                        <a:solidFill>
                          <a:srgbClr val="33415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/>
                </a:tc>
                <a:tc vMerge="1"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 vMerge="1">
                  <a:tcPr/>
                </a:tc>
              </a:tr>
            </a:tbl>
          </a:graphicData>
        </a:graphic>
      </p:graphicFrame>
      <p:pic>
        <p:nvPicPr>
          <p:cNvPr id="18" name="图片 17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611630" y="1602740"/>
            <a:ext cx="1901190" cy="709295"/>
          </a:xfrm>
          <a:prstGeom prst="rect">
            <a:avLst/>
          </a:prstGeom>
          <a:ln>
            <a:solidFill>
              <a:srgbClr val="2094CE"/>
            </a:solidFill>
          </a:ln>
        </p:spPr>
      </p:pic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11630" y="2364105"/>
            <a:ext cx="1900555" cy="709295"/>
          </a:xfrm>
          <a:prstGeom prst="rect">
            <a:avLst/>
          </a:prstGeom>
          <a:ln>
            <a:solidFill>
              <a:srgbClr val="2094CE"/>
            </a:solidFill>
          </a:ln>
        </p:spPr>
      </p:pic>
      <p:pic>
        <p:nvPicPr>
          <p:cNvPr id="25" name="图片 24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11630" y="3123565"/>
            <a:ext cx="1900555" cy="709295"/>
          </a:xfrm>
          <a:prstGeom prst="rect">
            <a:avLst/>
          </a:prstGeom>
          <a:ln>
            <a:solidFill>
              <a:srgbClr val="2094CE"/>
            </a:solidFill>
          </a:ln>
        </p:spPr>
      </p:pic>
      <p:pic>
        <p:nvPicPr>
          <p:cNvPr id="6" name="图片 5"/>
          <p:cNvPicPr/>
          <p:nvPr>
            <p:custDataLst>
              <p:tags r:id="rId9"/>
            </p:custDataLst>
          </p:nvPr>
        </p:nvPicPr>
        <p:blipFill>
          <a:blip r:embed="rId10"/>
          <a:srcRect t="10846" b="-146"/>
          <a:stretch>
            <a:fillRect/>
          </a:stretch>
        </p:blipFill>
        <p:spPr>
          <a:xfrm>
            <a:off x="5661660" y="1609090"/>
            <a:ext cx="1900555" cy="709295"/>
          </a:xfrm>
          <a:prstGeom prst="rect">
            <a:avLst/>
          </a:prstGeom>
          <a:ln>
            <a:solidFill>
              <a:srgbClr val="2094CE"/>
            </a:solidFill>
          </a:ln>
        </p:spPr>
      </p:pic>
      <p:pic>
        <p:nvPicPr>
          <p:cNvPr id="22" name="图片 21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661660" y="3136265"/>
            <a:ext cx="1900555" cy="709295"/>
          </a:xfrm>
          <a:prstGeom prst="rect">
            <a:avLst/>
          </a:prstGeom>
          <a:ln>
            <a:solidFill>
              <a:srgbClr val="2094CE"/>
            </a:solidFill>
          </a:ln>
        </p:spPr>
      </p:pic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435610" y="990600"/>
            <a:ext cx="4090670" cy="306705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2094CE"/>
            </a:solidFill>
          </a:ln>
        </p:spPr>
        <p:txBody>
          <a:bodyPr wrap="square" rtlCol="0" anchor="t">
            <a:noAutofit/>
          </a:bodyPr>
          <a:p>
            <a:pPr>
              <a:buClrTx/>
              <a:buSzTx/>
              <a:buFontTx/>
              <a:buNone/>
            </a:pPr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方案一：</a:t>
            </a:r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全粉直接测磁强</a:t>
            </a:r>
            <a:endParaRPr lang="en-US" sz="12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ClrTx/>
              <a:buSzTx/>
              <a:buFontTx/>
              <a:buNone/>
            </a:pPr>
            <a:endParaRPr lang="zh-CN" sz="1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4526915" y="992505"/>
            <a:ext cx="4093845" cy="303530"/>
          </a:xfrm>
          <a:prstGeom prst="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2094CE"/>
            </a:solidFill>
          </a:ln>
        </p:spPr>
        <p:txBody>
          <a:bodyPr wrap="square" rtlCol="0" anchor="t">
            <a:noAutofit/>
          </a:bodyPr>
          <a:p>
            <a:pPr>
              <a:buClrTx/>
              <a:buSzTx/>
              <a:buFontTx/>
              <a:buNone/>
            </a:pPr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方案</a:t>
            </a:r>
            <a:r>
              <a:rPr lang="zh-CN" alt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二</a:t>
            </a:r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磁颗提取测</a:t>
            </a:r>
            <a:r>
              <a:rPr lang="en-US" sz="12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磁强</a:t>
            </a:r>
            <a:endParaRPr lang="en-US" sz="12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buClrTx/>
              <a:buSzTx/>
              <a:buFontTx/>
              <a:buNone/>
            </a:pPr>
            <a:endParaRPr lang="en-US" sz="1200" b="1">
              <a:solidFill>
                <a:srgbClr val="33415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1" name="椭圆形标注 20"/>
          <p:cNvSpPr/>
          <p:nvPr>
            <p:custDataLst>
              <p:tags r:id="rId15"/>
            </p:custDataLst>
          </p:nvPr>
        </p:nvSpPr>
        <p:spPr>
          <a:xfrm>
            <a:off x="5744210" y="2127885"/>
            <a:ext cx="1393190" cy="167005"/>
          </a:xfrm>
          <a:prstGeom prst="wedgeEllipseCallout">
            <a:avLst>
              <a:gd name="adj1" fmla="val -23108"/>
              <a:gd name="adj2" fmla="val 65625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5610" y="3902075"/>
            <a:ext cx="8185785" cy="888365"/>
          </a:xfrm>
          <a:prstGeom prst="rect">
            <a:avLst/>
          </a:prstGeom>
          <a:noFill/>
          <a:ln>
            <a:solidFill>
              <a:srgbClr val="2094CE"/>
            </a:solidFill>
          </a:ln>
        </p:spPr>
        <p:txBody>
          <a:bodyPr wrap="square" rtlCol="0">
            <a:noAutofit/>
          </a:bodyPr>
          <a:p>
            <a:pPr algn="l">
              <a:lnSpc>
                <a:spcPct val="100000"/>
              </a:lnSpc>
              <a:buNone/>
            </a:pPr>
            <a:r>
              <a:rPr lang="en-US" sz="9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核心痛点</a:t>
            </a:r>
            <a:r>
              <a:rPr lang="zh-CN" altLang="en-US" sz="900" b="1">
                <a:solidFill>
                  <a:srgbClr val="33415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磁性颗粒的最小可测信号、定量下限与饱和上限尚不明确；</a:t>
            </a:r>
            <a:endParaRPr lang="en-US" sz="900">
              <a:solidFill>
                <a:srgbClr val="47556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None/>
            </a:pP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         （2）含量-磁强校准模型缺失，无法验证结果的准确性；</a:t>
            </a:r>
            <a:endParaRPr lang="en-US" sz="900">
              <a:solidFill>
                <a:srgbClr val="47556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None/>
            </a:pP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不同型号LFP全粉测磁强，存在基体干扰与ICP无法建立对应关系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ICP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检出限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ppb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，磁性杂质最大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含量100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ppm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；</a:t>
            </a:r>
            <a:endParaRPr lang="en-US" sz="900">
              <a:solidFill>
                <a:srgbClr val="47556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None/>
            </a:pP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         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）磁性物质结合状态，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Fe、Cr、Zn、Ni、Cu、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单质及化合物能否针对性磁化进行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磁强测试；</a:t>
            </a:r>
            <a:endParaRPr lang="zh-CN" altLang="en-US" sz="900">
              <a:solidFill>
                <a:srgbClr val="47556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None/>
            </a:pP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         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）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LFP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中会有大量的二价铁，铬离子含量5-50</a:t>
            </a:r>
            <a:r>
              <a:rPr lang="en-US" altLang="zh-CN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ppm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，是否会影响检出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；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 </a:t>
            </a:r>
            <a:endParaRPr lang="en-US" sz="900">
              <a:solidFill>
                <a:srgbClr val="47556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l">
              <a:lnSpc>
                <a:spcPct val="100000"/>
              </a:lnSpc>
              <a:buNone/>
            </a:pP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          （6）对磁性颗粒吸附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提取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回收率波动大</a:t>
            </a:r>
            <a:r>
              <a:rPr lang="zh-CN" alt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，且步骤繁琐非最优解</a:t>
            </a:r>
            <a:r>
              <a:rPr lang="en-US" sz="900">
                <a:solidFill>
                  <a:srgbClr val="47556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文本框 97"/>
          <p:cNvSpPr txBox="1"/>
          <p:nvPr>
            <p:custDataLst>
              <p:tags r:id="rId1"/>
            </p:custDataLst>
          </p:nvPr>
        </p:nvSpPr>
        <p:spPr>
          <a:xfrm>
            <a:off x="1587500" y="1701800"/>
            <a:ext cx="957580" cy="144462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marL="0" marR="0" lvl="0" indent="0" algn="ctr" defTabSz="1219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目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192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415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34155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310" y="168910"/>
            <a:ext cx="2207895" cy="426720"/>
          </a:xfrm>
        </p:spPr>
        <p:txBody>
          <a:bodyPr/>
          <a:lstStyle/>
          <a:p>
            <a:pPr algn="l" defTabSz="914400">
              <a:buClrTx/>
              <a:buSzTx/>
              <a:buFontTx/>
            </a:pPr>
            <a:r>
              <a:rPr lang="zh-CN" altLang="en-US" sz="2000" kern="1200" dirty="0">
                <a:latin typeface="Arial" panose="020B0604020202020204" pitchFamily="34" charset="0"/>
              </a:rPr>
              <a:t>一、需求背景</a:t>
            </a:r>
            <a:endParaRPr lang="zh-CN" altLang="en-US" sz="2000" kern="1200" dirty="0">
              <a:latin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85470" y="617855"/>
            <a:ext cx="792797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en-US" altLang="zh-CN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研究方向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（</a:t>
            </a:r>
            <a:r>
              <a:rPr lang="zh-CN" altLang="en-US" sz="1200" b="1" spc="400" dirty="0" smtClean="0">
                <a:solidFill>
                  <a:srgbClr val="EB611D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研究目标）</a:t>
            </a:r>
            <a:endParaRPr lang="zh-CN" altLang="en-US" sz="1600" b="1" spc="400" dirty="0" smtClean="0">
              <a:solidFill>
                <a:srgbClr val="EB611D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9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41270" y="1702435"/>
            <a:ext cx="5151755" cy="144399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>
            <a:noAutofit/>
          </a:bodyPr>
          <a:lstStyle>
            <a:lvl1pPr>
              <a:spcBef>
                <a:spcPct val="20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800" b="1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4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4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anose="05000000000000000000" pitchFamily="2" charset="2"/>
              <a:buChar char="u"/>
              <a:defRPr sz="2000">
                <a:solidFill>
                  <a:srgbClr val="000000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1" lang="zh-CN" altLang="en-US" sz="1000" dirty="0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2545080" y="1764030"/>
            <a:ext cx="5148580" cy="1322070"/>
          </a:xfrm>
          <a:prstGeom prst="rect">
            <a:avLst/>
          </a:prstGeom>
        </p:spPr>
        <p:txBody>
          <a:bodyPr wrap="square">
            <a:spAutoFit/>
          </a:bodyPr>
          <a:p>
            <a:pPr indent="0" defTabSz="266700" fontAlgn="auto">
              <a:lnSpc>
                <a:spcPts val="2400"/>
              </a:lnSpc>
            </a:pPr>
            <a:r>
              <a:rPr 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本项目</a:t>
            </a:r>
            <a:r>
              <a:rPr lang="zh-CN" alt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可在</a:t>
            </a:r>
            <a:r>
              <a:rPr 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企业现有磁</a:t>
            </a:r>
            <a:r>
              <a:rPr lang="zh-CN" alt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强</a:t>
            </a:r>
            <a:r>
              <a:rPr 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表征技术路线基础上继续深化研究</a:t>
            </a:r>
            <a:r>
              <a:rPr lang="zh-CN" alt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；</a:t>
            </a:r>
            <a:r>
              <a:rPr lang="en-US" sz="140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同时允许中国科学技术大学根据学科优势，自主提出具备快速、高通量、低成本特征的新型磁性异物检测方法，最终形成一种可完全替代现有ICP-OES法的标准化检测技术。</a:t>
            </a:r>
            <a:endParaRPr lang="en-US" sz="1400">
              <a:solidFill>
                <a:srgbClr val="66666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8.xml><?xml version="1.0" encoding="utf-8"?>
<p:tagLst xmlns:p="http://schemas.openxmlformats.org/presentationml/2006/main">
  <p:tag name="KSO_WM_BEAUTIFY_FLAG" val=""/>
  <p:tag name="KSO_WM_DIAGRAM_VIRTUALLY_FRAME" val="{&quot;height&quot;:57.8772440944882,&quot;left&quot;:76.35,&quot;top&quot;:66.25,&quot;width&quot;:427.3}"/>
</p:tagLst>
</file>

<file path=ppt/tags/tag109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1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2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3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4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5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6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7.xml><?xml version="1.0" encoding="utf-8"?>
<p:tagLst xmlns:p="http://schemas.openxmlformats.org/presentationml/2006/main">
  <p:tag name="KSO_WM_DIAGRAM_VIRTUALLY_FRAME" val="{&quot;height&quot;:258.79997909983496,&quot;left&quot;:117.32834067156027,&quot;top&quot;:96.05002090016526,&quot;width&quot;:463.9216593284397}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57.8772440944882,&quot;left&quot;:76.35,&quot;top&quot;:66.25,&quot;width&quot;:427.3}"/>
</p:tagLst>
</file>

<file path=ppt/tags/tag119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1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2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3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4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5.xml><?xml version="1.0" encoding="utf-8"?>
<p:tagLst xmlns:p="http://schemas.openxmlformats.org/presentationml/2006/main">
  <p:tag name="KSO_WM_BEAUTIFY_FLAG" val=""/>
  <p:tag name="KSO_WM_DIAGRAM_VIRTUALLY_FRAME" val="{&quot;height&quot;:57.8772440944882,&quot;left&quot;:76.35,&quot;top&quot;:66.25,&quot;width&quot;:427.3}"/>
</p:tagLst>
</file>

<file path=ppt/tags/tag126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7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8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29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1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2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3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4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5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6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7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8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39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1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2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3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4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5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6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7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8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49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1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2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3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4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5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6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7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8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59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61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62.xml><?xml version="1.0" encoding="utf-8"?>
<p:tagLst xmlns:p="http://schemas.openxmlformats.org/presentationml/2006/main">
  <p:tag name="KSO_WM_DIAGRAM_VIRTUALLY_FRAME" val="{&quot;height&quot;:291.1162790697675,&quot;left&quot;:37.25,&quot;top&quot;:81.15,&quot;width&quot;:671.1}"/>
</p:tagLst>
</file>

<file path=ppt/tags/tag163.xml><?xml version="1.0" encoding="utf-8"?>
<p:tagLst xmlns:p="http://schemas.openxmlformats.org/presentationml/2006/main">
  <p:tag name="KSO_WM_BEAUTIFY_FLAG" val=""/>
  <p:tag name="KSO_WM_DIAGRAM_VIRTUALLY_FRAME" val="{&quot;height&quot;:57.8772440944882,&quot;left&quot;:76.35,&quot;top&quot;:66.25,&quot;width&quot;:427.3}"/>
</p:tagLst>
</file>

<file path=ppt/tags/tag164.xml><?xml version="1.0" encoding="utf-8"?>
<p:tagLst xmlns:p="http://schemas.openxmlformats.org/presentationml/2006/main">
  <p:tag name="KSO_WM_UNIT_INDEX" val="15"/>
  <p:tag name="KSO_WM_UNIT_TEXT_SUBTYPE" val="a"/>
  <p:tag name="KSO_WM_UNIT_SUBTYPE" val="a"/>
  <p:tag name="KSO_WM_UNIT_TYPE" val="f"/>
</p:tagLst>
</file>

<file path=ppt/tags/tag165.xml><?xml version="1.0" encoding="utf-8"?>
<p:tagLst xmlns:p="http://schemas.openxmlformats.org/presentationml/2006/main">
  <p:tag name="KSO_WM_UNIT_INDEX" val="14"/>
  <p:tag name="KSO_WM_UNIT_TYPE" val="d"/>
</p:tagLst>
</file>

<file path=ppt/tags/tag166.xml><?xml version="1.0" encoding="utf-8"?>
<p:tagLst xmlns:p="http://schemas.openxmlformats.org/presentationml/2006/main">
  <p:tag name="KSO_WM_UNIT_INDEX" val="14"/>
  <p:tag name="KSO_WM_UNIT_TYPE" val="d"/>
</p:tagLst>
</file>

<file path=ppt/tags/tag167.xml><?xml version="1.0" encoding="utf-8"?>
<p:tagLst xmlns:p="http://schemas.openxmlformats.org/presentationml/2006/main">
  <p:tag name="TABLE_ENDDRAG_ORIGIN_RECT" val="207*215"/>
  <p:tag name="TABLE_ENDDRAG_RECT" val="465*160*207*216"/>
</p:tagLst>
</file>

<file path=ppt/tags/tag168.xml><?xml version="1.0" encoding="utf-8"?>
<p:tagLst xmlns:p="http://schemas.openxmlformats.org/presentationml/2006/main">
  <p:tag name="KSO_WM_BEAUTIFY_FLAG" val=""/>
  <p:tag name="KSO_WM_DIAGRAM_VIRTUALLY_FRAME" val="{&quot;height&quot;:57.8772440944882,&quot;left&quot;:76.35,&quot;top&quot;:66.25,&quot;width&quot;:427.3}"/>
</p:tagLst>
</file>

<file path=ppt/tags/tag169.xml><?xml version="1.0" encoding="utf-8"?>
<p:tagLst xmlns:p="http://schemas.openxmlformats.org/presentationml/2006/main">
  <p:tag name="TABLE_ENDDRAG_ORIGIN_RECT" val="647*275"/>
  <p:tag name="TABLE_ENDDRAG_RECT" val="31*102*647*275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294.0850357055664,&quot;left&quot;:31.25,&quot;top&quot;:77.9,&quot;width&quot;:647.55}"/>
</p:tagLst>
</file>

<file path=ppt/tags/tag171.xml><?xml version="1.0" encoding="utf-8"?>
<p:tagLst xmlns:p="http://schemas.openxmlformats.org/presentationml/2006/main">
  <p:tag name="KSO_WM_DIAGRAM_VIRTUALLY_FRAME" val="{&quot;height&quot;:294.0850357055664,&quot;left&quot;:31.25,&quot;top&quot;:77.9,&quot;width&quot;:647.55}"/>
</p:tagLst>
</file>

<file path=ppt/tags/tag172.xml><?xml version="1.0" encoding="utf-8"?>
<p:tagLst xmlns:p="http://schemas.openxmlformats.org/presentationml/2006/main">
  <p:tag name="KSO_WM_DIAGRAM_VIRTUALLY_FRAME" val="{&quot;height&quot;:294.0850357055664,&quot;left&quot;:31.25,&quot;top&quot;:77.9,&quot;width&quot;:647.55}"/>
</p:tagLst>
</file>

<file path=ppt/tags/tag173.xml><?xml version="1.0" encoding="utf-8"?>
<p:tagLst xmlns:p="http://schemas.openxmlformats.org/presentationml/2006/main">
  <p:tag name="KSO_WM_DIAGRAM_VIRTUALLY_FRAME" val="{&quot;height&quot;:294.0850357055664,&quot;left&quot;:31.25,&quot;top&quot;:77.9,&quot;width&quot;:647.55}"/>
</p:tagLst>
</file>

<file path=ppt/tags/tag174.xml><?xml version="1.0" encoding="utf-8"?>
<p:tagLst xmlns:p="http://schemas.openxmlformats.org/presentationml/2006/main">
  <p:tag name="KSO_WM_DIAGRAM_VIRTUALLY_FRAME" val="{&quot;height&quot;:294.0850357055664,&quot;left&quot;:31.25,&quot;top&quot;:77.9,&quot;width&quot;:647.55}"/>
</p:tagLst>
</file>

<file path=ppt/tags/tag175.xml><?xml version="1.0" encoding="utf-8"?>
<p:tagLst xmlns:p="http://schemas.openxmlformats.org/presentationml/2006/main">
  <p:tag name="KSO_WM_BEAUTIFY_FLAG" val=""/>
  <p:tag name="KSO_WM_DIAGRAM_VIRTUALLY_FRAME" val="{&quot;height&quot;:294.0850357055664,&quot;left&quot;:31.25,&quot;top&quot;:77.9,&quot;width&quot;:647.55}"/>
</p:tagLst>
</file>

<file path=ppt/tags/tag176.xml><?xml version="1.0" encoding="utf-8"?>
<p:tagLst xmlns:p="http://schemas.openxmlformats.org/presentationml/2006/main">
  <p:tag name="KSO_WM_BEAUTIFY_FLAG" val=""/>
  <p:tag name="KSO_WM_DIAGRAM_VIRTUALLY_FRAME" val="{&quot;height&quot;:294.0850357055664,&quot;left&quot;:31.25,&quot;top&quot;:77.9,&quot;width&quot;:647.55}"/>
</p:tagLst>
</file>

<file path=ppt/tags/tag177.xml><?xml version="1.0" encoding="utf-8"?>
<p:tagLst xmlns:p="http://schemas.openxmlformats.org/presentationml/2006/main">
  <p:tag name="KSO_WM_DIAGRAM_VIRTUALLY_FRAME" val="{&quot;height&quot;:294.0850357055664,&quot;left&quot;:31.25,&quot;top&quot;:77.9,&quot;width&quot;:647.55}"/>
</p:tagLst>
</file>

<file path=ppt/tags/tag178.xml><?xml version="1.0" encoding="utf-8"?>
<p:tagLst xmlns:p="http://schemas.openxmlformats.org/presentationml/2006/main">
  <p:tag name="KSO_WM_DIAGRAM_VIRTUALLY_FRAME" val="{&quot;height&quot;:552.2614580075797,&quot;left&quot;:-2.841145942215735,&quot;top&quot;:-63.948938322540286,&quot;width&quot;:885.8911459422158}"/>
</p:tagLst>
</file>

<file path=ppt/tags/tag179.xml><?xml version="1.0" encoding="utf-8"?>
<p:tagLst xmlns:p="http://schemas.openxmlformats.org/presentationml/2006/main">
  <p:tag name="KSO_WM_BEAUTIFY_FLAG" val=""/>
  <p:tag name="KSO_WM_DIAGRAM_VIRTUALLY_FRAME" val="{&quot;height&quot;:57.8772440944882,&quot;left&quot;:76.35,&quot;top&quot;:66.25,&quot;width&quot;:427.3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DIAGRAM_VIRTUALLY_FRAME" val="{&quot;height&quot;:552.2614580075797,&quot;left&quot;:-2.841145942215735,&quot;top&quot;:-63.948938322540286,&quot;width&quot;:885.8911459422158}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85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86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87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88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89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368.3612598425197,&quot;left&quot;:0,&quot;top&quot;:74.65889763779526,&quot;width&quot;:960}"/>
</p:tagLst>
</file>

<file path=ppt/tags/tag191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2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3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4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5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6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7.xml><?xml version="1.0" encoding="utf-8"?>
<p:tagLst xmlns:p="http://schemas.openxmlformats.org/presentationml/2006/main">
  <p:tag name="KSO_WM_DIAGRAM_VIRTUALLY_FRAME" val="{&quot;height&quot;:368.3612598425197,&quot;left&quot;:0,&quot;top&quot;:74.65889763779526,&quot;width&quot;:960}"/>
</p:tagLst>
</file>

<file path=ppt/tags/tag198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199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IRTUALLY_FRAME" val="{&quot;height&quot;:368.3612598425197,&quot;left&quot;:0,&quot;top&quot;:74.65889763779526,&quot;width&quot;:960}"/>
</p:tagLst>
</file>

<file path=ppt/tags/tag201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202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203.xml><?xml version="1.0" encoding="utf-8"?>
<p:tagLst xmlns:p="http://schemas.openxmlformats.org/presentationml/2006/main">
  <p:tag name="KSO_WM_DIAGRAM_VIRTUALLY_FRAME" val="{&quot;height&quot;:368.3612598425197,&quot;left&quot;:0,&quot;top&quot;:74.65889763779526,&quot;width&quot;:960}"/>
</p:tagLst>
</file>

<file path=ppt/tags/tag204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205.xml><?xml version="1.0" encoding="utf-8"?>
<p:tagLst xmlns:p="http://schemas.openxmlformats.org/presentationml/2006/main">
  <p:tag name="KSO_WM_DIAGRAM_VIRTUALLY_FRAME" val="{&quot;height&quot;:445.23804933446866,&quot;left&quot;:0,&quot;top&quot;:69.85002117451013,&quot;width&quot;:960}"/>
</p:tagLst>
</file>

<file path=ppt/tags/tag206.xml><?xml version="1.0" encoding="utf-8"?>
<p:tagLst xmlns:p="http://schemas.openxmlformats.org/presentationml/2006/main">
  <p:tag name="TABLE_ENDDRAG_ORIGIN_RECT" val="675*305"/>
  <p:tag name="TABLE_ENDDRAG_RECT" val="22*70*675*305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9.xml><?xml version="1.0" encoding="utf-8"?>
<p:tagLst xmlns:p="http://schemas.openxmlformats.org/presentationml/2006/main">
  <p:tag name="TABLE_ENDDRAG_ORIGIN_RECT" val="619*285"/>
  <p:tag name="TABLE_ENDDRAG_RECT" val="53*75*619*285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1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2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3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4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5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6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7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8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19.xml><?xml version="1.0" encoding="utf-8"?>
<p:tagLst xmlns:p="http://schemas.openxmlformats.org/presentationml/2006/main">
  <p:tag name="KSO_WM_DIAGRAM_VIRTUALLY_FRAME" val="{&quot;height&quot;:439.25,&quot;left&quot;:40.1,&quot;top&quot;:80.75,&quot;width&quot;:839.9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2.xml><?xml version="1.0" encoding="utf-8"?>
<p:tagLst xmlns:p="http://schemas.openxmlformats.org/presentationml/2006/main">
  <p:tag name="commondata" val="eyJoZGlkIjoiMzZkOTZkNDA4YzA4YjkzY2VlYzYzYTkwZjAwYjNhMjEifQ=="/>
  <p:tag name="resource_record_key" val="{&quot;29&quot;:[50000077,50000059,50000031,50000076,50000283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97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yM2Q1ZDBjZS0xNmM5LTQ3NjYtYTRlMS0yY2VkMjhlZTJiNmEiCn0K"/>
    </extobj>
  </extobjs>
</s:customData>
</file>

<file path=customXml/itemProps22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7344</Words>
  <Application>WPS 演示</Application>
  <PresentationFormat>全屏显示(16:9)</PresentationFormat>
  <Paragraphs>690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微软雅黑</vt:lpstr>
      <vt:lpstr>Wingdings</vt:lpstr>
      <vt:lpstr>Times New Roman</vt:lpstr>
      <vt:lpstr>黑体</vt:lpstr>
      <vt:lpstr>Noto Sans SC</vt:lpstr>
      <vt:lpstr>Verdana</vt:lpstr>
      <vt:lpstr>Arial Unicode MS</vt:lpstr>
      <vt:lpstr>等线</vt:lpstr>
      <vt:lpstr>Arial</vt:lpstr>
      <vt:lpstr>Noto Sans SC</vt:lpstr>
      <vt:lpstr>Segoe Print</vt:lpstr>
      <vt:lpstr>Office 主题​​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一、需求背景</vt:lpstr>
      <vt:lpstr>一、需求背景</vt:lpstr>
      <vt:lpstr>一、需求背景</vt:lpstr>
      <vt:lpstr>一、需求背景</vt:lpstr>
      <vt:lpstr>一、需求背景</vt:lpstr>
      <vt:lpstr>一、需求背景</vt:lpstr>
      <vt:lpstr>PowerPoint 演示文稿</vt:lpstr>
      <vt:lpstr>二、预期成果目标</vt:lpstr>
      <vt:lpstr>二、预期成果目标</vt:lpstr>
      <vt:lpstr>PowerPoint 演示文稿</vt:lpstr>
      <vt:lpstr>三、拟开展研究内容</vt:lpstr>
      <vt:lpstr>三、拟开展研究内容</vt:lpstr>
      <vt:lpstr>三、拟开展研究内容</vt:lpstr>
      <vt:lpstr>三、拟开展研究内容</vt:lpstr>
      <vt:lpstr>三、拟开展研究内容</vt:lpstr>
      <vt:lpstr>三、拟开展研究内容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YY</cp:lastModifiedBy>
  <cp:revision>584</cp:revision>
  <dcterms:created xsi:type="dcterms:W3CDTF">2019-06-19T02:08:00Z</dcterms:created>
  <dcterms:modified xsi:type="dcterms:W3CDTF">2026-04-17T07:12:11Z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28B3096E0126495E8B28EBC46B870D52_13</vt:lpwstr>
  </property>
</Properties>
</file>